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</p:sldIdLst>
  <p:sldSz cx="18288000" cy="10287000"/>
  <p:notesSz cx="6858000" cy="9144000"/>
  <p:embeddedFontLst>
    <p:embeddedFont>
      <p:font typeface="Alegreya" panose="02020500000000000000" charset="0"/>
      <p:regular r:id="rId28"/>
    </p:embeddedFont>
    <p:embeddedFont>
      <p:font typeface="Alegreya Bold" panose="02020500000000000000" charset="0"/>
      <p:regular r:id="rId29"/>
    </p:embeddedFont>
    <p:embeddedFont>
      <p:font typeface="Bobby Jones" panose="02020500000000000000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9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有時有些新歌想練習唱 可是不一定找得到純伴奏的音樂，去KTV也不一定有收錄</a:t>
            </a:r>
          </a:p>
          <a:p>
            <a:endParaRPr lang="en-US"/>
          </a:p>
          <a:p>
            <a:r>
              <a:rPr lang="en-US"/>
              <a:t>因此，我們想設計一個KTV產生器，使用者只要輸入歌的YT連結以及想要的背景圖片，系統就能自動產生去除人聲的伴奏音樂以及字幕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FP32:</a:t>
            </a:r>
          </a:p>
          <a:p>
            <a:r>
              <a:rPr lang="en-US"/>
              <a:t>4:58</a:t>
            </a:r>
          </a:p>
          <a:p>
            <a:r>
              <a:rPr lang="en-US"/>
              <a:t>3:52</a:t>
            </a:r>
          </a:p>
          <a:p>
            <a:endParaRPr lang="en-US"/>
          </a:p>
          <a:p>
            <a:r>
              <a:rPr lang="en-US"/>
              <a:t>66</a:t>
            </a:r>
          </a:p>
          <a:p>
            <a:endParaRPr lang="en-US"/>
          </a:p>
          <a:p>
            <a:r>
              <a:rPr lang="en-US"/>
              <a:t>FP16:</a:t>
            </a:r>
          </a:p>
          <a:p>
            <a:r>
              <a:rPr lang="en-US"/>
              <a:t>3:43</a:t>
            </a:r>
          </a:p>
          <a:p>
            <a:r>
              <a:rPr lang="en-US"/>
              <a:t>2:45</a:t>
            </a:r>
          </a:p>
          <a:p>
            <a:endParaRPr lang="en-US"/>
          </a:p>
          <a:p>
            <a:r>
              <a:rPr lang="en-US"/>
              <a:t>0:58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將pytorch動態圖模型轉換成onnx靜態圖模型</a:t>
            </a:r>
          </a:p>
          <a:p>
            <a:endParaRPr lang="en-US"/>
          </a:p>
          <a:p>
            <a:r>
              <a:rPr lang="en-US"/>
              <a:t>再根據我們要放入的硬體（xavier）轉換成.engine檔（可執行的二進位檔）</a:t>
            </a:r>
          </a:p>
          <a:p>
            <a:endParaRPr lang="en-US"/>
          </a:p>
          <a:p>
            <a:r>
              <a:rPr lang="en-US"/>
              <a:t>TensorRT 會分析整個模型的計算圖，並做多種最佳化處理，像是層融合、記憶體配置、還有精度轉換。可以高效率執行 .engine 檔案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ONNX靜態圖</a:t>
            </a:r>
          </a:p>
          <a:p>
            <a:r>
              <a:rPr lang="en-US"/>
              <a:t>但LSTM仰賴pytorch的loop動態執行</a:t>
            </a:r>
          </a:p>
          <a:p>
            <a:r>
              <a:rPr lang="en-US"/>
              <a:t>必須是內建的nn.LSTM才有辦法轉換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##以下不用講##</a:t>
            </a:r>
          </a:p>
          <a:p>
            <a:endParaRPr lang="en-US"/>
          </a:p>
          <a:p>
            <a:r>
              <a:rPr lang="en-US"/>
              <a:t>ONNX 是「靜態圖」（Static Computational Graph）格式</a:t>
            </a:r>
          </a:p>
          <a:p>
            <a:r>
              <a:rPr lang="en-US"/>
              <a:t>也就是說，在轉換時就要完全展開整個模型的計算圖，不能包含「根據輸入而改變的控制流（if、for 等）」。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PyTorch 內建 nn.LSTM</a:t>
            </a:r>
          </a:p>
          <a:p>
            <a:r>
              <a:rPr lang="en-US"/>
              <a:t>這是由底層的 C++/CUDA 實作（用 ATen），框架知道它的結構和展開方式。所以 PyTorch 在匯出 ONNX 時，可以把整個 LSTM 壓縮成一個 LSTM op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這張圖其實就是我整個系統的流程總覽。首先，我們從 YouTube 上下載使用者指定的音樂，接下來會進行人聲與伴奏的分離。分離完後，伴奏會直接送去後面的影片合成；而人聲的部分，我們會進行語音轉文字，同時也會自動產生字幕檔。接著，我們再把伴奏、產生好的字幕檔、還有使用者上傳的背景圖片一起整合起來，產出一支完整的 KTV 影片。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這一頁是系統流程中的第一個步驟，也就是從 YouTube 上抓取音樂的階段。實作上，我這邊是使用 yt_dlp 這個模組來處理 YouTube 音樂的下載，也就是助教教爬蟲的那個</a:t>
            </a:r>
          </a:p>
          <a:p>
            <a:endParaRPr lang="en-US"/>
          </a:p>
          <a:p>
            <a:r>
              <a:rPr lang="en-US"/>
              <a:t>在這個模組裡，會先判斷使用者輸入的連結是否有效，再去呼叫 yt_dlp 的下載邏輯。下載後，我統一轉換成 mp3. 格式，方便後續處理。</a:t>
            </a:r>
          </a:p>
          <a:p>
            <a:endParaRPr lang="en-US"/>
          </a:p>
          <a:p>
            <a:r>
              <a:rPr lang="en-US"/>
              <a:t>一開始我也有試過用 Selenium 配合瀏覽器自動化去擷取音訊，不過那個方式不僅比較慢，還容易受限於網頁更新，所以後來我選擇完全走 CLI 的方式，不會特別去開瀏覽器。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當我們完成音樂的下載後，系統的下一步就是將整首歌進行人聲與伴奏的分離，模型是用類似於unet的encoder-decoder結構，搭配一個訓練好的模型 baseline.pth 來完成音訊的分離。</a:t>
            </a:r>
          </a:p>
          <a:p>
            <a:endParaRPr lang="en-US"/>
          </a:p>
          <a:p>
            <a:r>
              <a:rPr lang="en-US"/>
              <a:t>輸入是一個完整的 .mp3 音檔，輸出會是兩個 .wav 檔，一個是純人聲（Vocals.wav），另一個是純伴奏（Instrumentals.wav）。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我們來看一下人聲分離模型的架構。整體是以一個改良版的 UNet 為基礎，但我在原始架構上做了一些強化的設計。</a:t>
            </a:r>
          </a:p>
          <a:p>
            <a:endParaRPr lang="en-US"/>
          </a:p>
          <a:p>
            <a:r>
              <a:rPr lang="en-US"/>
              <a:t>首先，在 Encoder 的部分，我總共設計了五層，逐步提取音訊的深層特徵；而 Decoder 的部分則是將這些特徵逐層還原。再透過中間這些跳接（skip connections）可以保留早期層的細節資訊。</a:t>
            </a:r>
          </a:p>
          <a:p>
            <a:endParaRPr lang="en-US"/>
          </a:p>
          <a:p>
            <a:r>
              <a:rPr lang="en-US"/>
              <a:t>接著我們看到右側，在 Decoder Block3 和 Block4 之間我加入了一個 LSTM 模組。這是為了讓模型可以捕捉時間序列的關聯性，因為聲音不像圖片是靜態的，它是隨時間變化的訊號。LSTM 可以幫助模型記住上下文，讓分離效果更加穩定。</a:t>
            </a:r>
          </a:p>
          <a:p>
            <a:endParaRPr lang="en-US"/>
          </a:p>
          <a:p>
            <a:r>
              <a:rPr lang="en-US"/>
              <a:t>其中還加入了 ASPP 模組，這可以捕捉不同尺度的訊號特徵，提升模型對於複雜音樂場景的適應能力。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接下來是生成字幕，在這個階段，我使用的是一個叫做 faster-whisper 的語音辨識模型，它是 OpenAI 開發的Whisper 字幕生成的高效版本，更快更省資源適合用在邊緣裝置上。官方提供了五種模型大小，考慮到xavier的效能跟字幕生成品質，折衷選擇了 medium 款式的模型作為主要轉錄工具，輸入就是剛剛分離出來的 Vocals.wav。</a:t>
            </a:r>
          </a:p>
          <a:p>
            <a:endParaRPr lang="en-US"/>
          </a:p>
          <a:p>
            <a:r>
              <a:rPr lang="en-US"/>
              <a:t>這個模型會把整段人聲逐句轉成文字，並且同時輸出時間戳（word-level timestamps），也就是每一句話什麼時候開始、什麼時候結束，這對我們後面製作 .srt 字幕檔是必要的格式。</a:t>
            </a:r>
          </a:p>
          <a:p>
            <a:endParaRPr lang="en-US"/>
          </a:p>
          <a:p>
            <a:r>
              <a:rPr lang="en-US"/>
              <a:t>此外 Whisper 在辨識華語歌曲時，預設輸出的是簡體字。為了讓整體字幕更符合我們戶的閱讀習慣，我額外加入了一個叫做 OpenCC的模組，它可以自動把簡體字即時轉換成繁體字。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最後就使用 FFmpeg 這個開源影音處理工具，來去製作ktv影片。在我的專案中，把使用者選擇的背景圖片或影片跟剛剛分離出來的 Instrumentals.wav 伴奏音樂，再加上 Song.srt 字幕檔進行字幕，最後合成為一段 .mp4 影片。</a:t>
            </a:r>
          </a:p>
          <a:p>
            <a:endParaRPr lang="en-US"/>
          </a:p>
          <a:p>
            <a:r>
              <a:rPr lang="en-US"/>
              <a:t>除了使用 FFmpeg 這個工具之外，我們還有設計了 系統整合模組來去把剛剛介紹的所有流程模組化，透過 subprocess.run() 串起整個流程，讓使用者只需要輸入 YouTube 音樂連結，系統就會自動完成音樂下載、人聲分離、字幕生成與影片合成，完全不需要手動操作。</a:t>
            </a:r>
          </a:p>
          <a:p>
            <a:r>
              <a:rPr lang="en-US"/>
              <a:t>配合上在每個subprocess中，我在每個階段加入了 print() 搭配 flush()，確保即時將進度訊息回傳到介面上，讓使用者能更清楚系統目前的狀況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優化</a:t>
            </a:r>
          </a:p>
          <a:p>
            <a:r>
              <a:rPr lang="en-US"/>
              <a:t>瓶頸在load model和inference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int8_fx可以加速</a:t>
            </a:r>
          </a:p>
          <a:p>
            <a:endParaRPr lang="en-US"/>
          </a:p>
          <a:p>
            <a:r>
              <a:rPr lang="en-US"/>
              <a:t>將原本的權重檔轉換成</a:t>
            </a:r>
          </a:p>
          <a:p>
            <a:r>
              <a:rPr lang="en-US"/>
              <a:t>GraphModule</a:t>
            </a:r>
          </a:p>
          <a:p>
            <a:r>
              <a:rPr lang="en-US"/>
              <a:t>是FX框架下的靜態計算圖模型</a:t>
            </a:r>
          </a:p>
          <a:p>
            <a:endParaRPr lang="en-US"/>
          </a:p>
          <a:p>
            <a:r>
              <a:rPr lang="en-US"/>
              <a:t>FX會追蹤forward()函式的每一步建構出GraphModule</a:t>
            </a:r>
          </a:p>
          <a:p>
            <a:endParaRPr lang="en-US"/>
          </a:p>
          <a:p>
            <a:r>
              <a:rPr lang="en-US"/>
              <a:t>Observer是用來監控tensor數值範圍的模組</a:t>
            </a:r>
          </a:p>
          <a:p>
            <a:r>
              <a:rPr lang="en-US"/>
              <a:t>收集每一層的數值分佈，決定scale跟zero point</a:t>
            </a:r>
          </a:p>
          <a:p>
            <a:endParaRPr lang="en-US"/>
          </a:p>
          <a:p>
            <a:r>
              <a:rPr lang="en-US"/>
              <a:t>因為我們是做訓練完後的量化，所以需要有Calibration丟入少量的訓練集來讓Observer算出如何量化</a:t>
            </a:r>
          </a:p>
          <a:p>
            <a:endParaRPr lang="en-US"/>
          </a:p>
          <a:p>
            <a:r>
              <a:rPr lang="en-US"/>
              <a:t>但這一步因為我們沒有當時作者訓練的資料集，所以自己嘗試丟了一些到calibration，但效果不太好，懷疑是因為離權重理想的校準有落差。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用CPU：</a:t>
            </a:r>
          </a:p>
          <a:p>
            <a:r>
              <a:rPr lang="en-US"/>
              <a:t>20:08</a:t>
            </a:r>
          </a:p>
          <a:p>
            <a:r>
              <a:rPr lang="en-US"/>
              <a:t>16:07</a:t>
            </a:r>
          </a:p>
          <a:p>
            <a:endParaRPr lang="en-US"/>
          </a:p>
          <a:p>
            <a:r>
              <a:rPr lang="en-US"/>
              <a:t>4:01</a:t>
            </a:r>
          </a:p>
          <a:p>
            <a:endParaRPr lang="en-US"/>
          </a:p>
          <a:p>
            <a:r>
              <a:rPr lang="en-US"/>
              <a:t>用GPU：</a:t>
            </a:r>
          </a:p>
          <a:p>
            <a:r>
              <a:rPr lang="en-US"/>
              <a:t>4:58</a:t>
            </a:r>
          </a:p>
          <a:p>
            <a:r>
              <a:rPr lang="en-US"/>
              <a:t>3:52</a:t>
            </a:r>
          </a:p>
          <a:p>
            <a:endParaRPr lang="en-US"/>
          </a:p>
          <a:p>
            <a:r>
              <a:rPr lang="en-US"/>
              <a:t>66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jpe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61580" y="3027933"/>
            <a:ext cx="14764841" cy="244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3"/>
              </a:lnSpc>
            </a:pPr>
            <a:r>
              <a:rPr lang="en-US" sz="1403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ktv generation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31326" y="5654893"/>
            <a:ext cx="12625348" cy="98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sz="5735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Presented By : Group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6375" y="4475495"/>
            <a:ext cx="8951177" cy="3604364"/>
            <a:chOff x="0" y="0"/>
            <a:chExt cx="2103168" cy="846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68" cy="846881"/>
            </a:xfrm>
            <a:custGeom>
              <a:avLst/>
              <a:gdLst/>
              <a:ahLst/>
              <a:cxnLst/>
              <a:rect l="l" t="t" r="r" b="b"/>
              <a:pathLst>
                <a:path w="2103168" h="846881">
                  <a:moveTo>
                    <a:pt x="44110" y="0"/>
                  </a:moveTo>
                  <a:lnTo>
                    <a:pt x="2059058" y="0"/>
                  </a:lnTo>
                  <a:cubicBezTo>
                    <a:pt x="2070757" y="0"/>
                    <a:pt x="2081976" y="4647"/>
                    <a:pt x="2090249" y="12920"/>
                  </a:cubicBezTo>
                  <a:cubicBezTo>
                    <a:pt x="2098521" y="21192"/>
                    <a:pt x="2103168" y="32411"/>
                    <a:pt x="2103168" y="44110"/>
                  </a:cubicBezTo>
                  <a:lnTo>
                    <a:pt x="2103168" y="802771"/>
                  </a:lnTo>
                  <a:cubicBezTo>
                    <a:pt x="2103168" y="814470"/>
                    <a:pt x="2098521" y="825689"/>
                    <a:pt x="2090249" y="833962"/>
                  </a:cubicBezTo>
                  <a:cubicBezTo>
                    <a:pt x="2081976" y="842234"/>
                    <a:pt x="2070757" y="846881"/>
                    <a:pt x="2059058" y="846881"/>
                  </a:cubicBezTo>
                  <a:lnTo>
                    <a:pt x="44110" y="846881"/>
                  </a:lnTo>
                  <a:cubicBezTo>
                    <a:pt x="32411" y="846881"/>
                    <a:pt x="21192" y="842234"/>
                    <a:pt x="12920" y="833962"/>
                  </a:cubicBezTo>
                  <a:cubicBezTo>
                    <a:pt x="4647" y="825689"/>
                    <a:pt x="0" y="814470"/>
                    <a:pt x="0" y="802771"/>
                  </a:cubicBezTo>
                  <a:lnTo>
                    <a:pt x="0" y="44110"/>
                  </a:lnTo>
                  <a:cubicBezTo>
                    <a:pt x="0" y="32411"/>
                    <a:pt x="4647" y="21192"/>
                    <a:pt x="12920" y="12920"/>
                  </a:cubicBezTo>
                  <a:cubicBezTo>
                    <a:pt x="21192" y="4647"/>
                    <a:pt x="32411" y="0"/>
                    <a:pt x="4411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3168" cy="884981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25121" y="3320383"/>
            <a:ext cx="6090133" cy="1346419"/>
            <a:chOff x="0" y="0"/>
            <a:chExt cx="1430937" cy="3163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0937" cy="316355"/>
            </a:xfrm>
            <a:custGeom>
              <a:avLst/>
              <a:gdLst/>
              <a:ahLst/>
              <a:cxnLst/>
              <a:rect l="l" t="t" r="r" b="b"/>
              <a:pathLst>
                <a:path w="1430937" h="316355">
                  <a:moveTo>
                    <a:pt x="64832" y="0"/>
                  </a:moveTo>
                  <a:lnTo>
                    <a:pt x="1366105" y="0"/>
                  </a:lnTo>
                  <a:cubicBezTo>
                    <a:pt x="1401911" y="0"/>
                    <a:pt x="1430937" y="29026"/>
                    <a:pt x="1430937" y="64832"/>
                  </a:cubicBezTo>
                  <a:lnTo>
                    <a:pt x="1430937" y="251522"/>
                  </a:lnTo>
                  <a:cubicBezTo>
                    <a:pt x="1430937" y="268717"/>
                    <a:pt x="1424107" y="285207"/>
                    <a:pt x="1411949" y="297366"/>
                  </a:cubicBezTo>
                  <a:cubicBezTo>
                    <a:pt x="1399790" y="309524"/>
                    <a:pt x="1383300" y="316355"/>
                    <a:pt x="1366105" y="316355"/>
                  </a:cubicBezTo>
                  <a:lnTo>
                    <a:pt x="64832" y="316355"/>
                  </a:lnTo>
                  <a:cubicBezTo>
                    <a:pt x="47638" y="316355"/>
                    <a:pt x="31147" y="309524"/>
                    <a:pt x="18989" y="297366"/>
                  </a:cubicBezTo>
                  <a:cubicBezTo>
                    <a:pt x="6831" y="285207"/>
                    <a:pt x="0" y="268717"/>
                    <a:pt x="0" y="251522"/>
                  </a:cubicBezTo>
                  <a:lnTo>
                    <a:pt x="0" y="64832"/>
                  </a:lnTo>
                  <a:cubicBezTo>
                    <a:pt x="0" y="47638"/>
                    <a:pt x="6831" y="31147"/>
                    <a:pt x="18989" y="18989"/>
                  </a:cubicBezTo>
                  <a:cubicBezTo>
                    <a:pt x="31147" y="6831"/>
                    <a:pt x="47638" y="0"/>
                    <a:pt x="64832" y="0"/>
                  </a:cubicBezTo>
                  <a:close/>
                </a:path>
              </a:pathLst>
            </a:custGeom>
            <a:solidFill>
              <a:srgbClr val="C6C7C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30937" cy="354454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107065" y="2611085"/>
            <a:ext cx="5003783" cy="7385658"/>
          </a:xfrm>
          <a:custGeom>
            <a:avLst/>
            <a:gdLst/>
            <a:ahLst/>
            <a:cxnLst/>
            <a:rect l="l" t="t" r="r" b="b"/>
            <a:pathLst>
              <a:path w="5003783" h="7385658">
                <a:moveTo>
                  <a:pt x="0" y="0"/>
                </a:moveTo>
                <a:lnTo>
                  <a:pt x="5003783" y="0"/>
                </a:lnTo>
                <a:lnTo>
                  <a:pt x="5003783" y="7385659"/>
                </a:lnTo>
                <a:lnTo>
                  <a:pt x="0" y="7385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069524" y="4850404"/>
            <a:ext cx="7814930" cy="2830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4466" lvl="1" indent="-437233" algn="l">
              <a:lnSpc>
                <a:spcPts val="5670"/>
              </a:lnSpc>
              <a:buFont typeface="Arial"/>
              <a:buChar char="•"/>
            </a:pPr>
            <a:r>
              <a:rPr lang="en-US" sz="405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Model : faster-whisper(medium)</a:t>
            </a:r>
          </a:p>
          <a:p>
            <a:pPr marL="874466" lvl="1" indent="-437233" algn="l">
              <a:lnSpc>
                <a:spcPts val="5670"/>
              </a:lnSpc>
              <a:buFont typeface="Arial"/>
              <a:buChar char="•"/>
            </a:pPr>
            <a:r>
              <a:rPr lang="en-US" sz="405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Input : Vocals.wav</a:t>
            </a:r>
          </a:p>
          <a:p>
            <a:pPr marL="874466" lvl="1" indent="-437233" algn="l">
              <a:lnSpc>
                <a:spcPts val="5670"/>
              </a:lnSpc>
              <a:buFont typeface="Arial"/>
              <a:buChar char="•"/>
            </a:pPr>
            <a:r>
              <a:rPr lang="en-US" sz="405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Output : Song.srt</a:t>
            </a:r>
          </a:p>
          <a:p>
            <a:pPr marL="874466" lvl="1" indent="-437233" algn="l">
              <a:lnSpc>
                <a:spcPts val="5670"/>
              </a:lnSpc>
              <a:buFont typeface="Arial"/>
              <a:buChar char="•"/>
            </a:pPr>
            <a:r>
              <a:rPr lang="en-US" sz="405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Convert Chinese : OpenCC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79044" y="847725"/>
            <a:ext cx="10929913" cy="141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subtitle generator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41772" y="3447540"/>
            <a:ext cx="4056832" cy="96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3"/>
              </a:lnSpc>
            </a:pPr>
            <a:r>
              <a:rPr lang="en-US" sz="5545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tool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36401" y="3847479"/>
            <a:ext cx="7440848" cy="5174780"/>
            <a:chOff x="0" y="0"/>
            <a:chExt cx="1959730" cy="13629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9729" cy="1362905"/>
            </a:xfrm>
            <a:custGeom>
              <a:avLst/>
              <a:gdLst/>
              <a:ahLst/>
              <a:cxnLst/>
              <a:rect l="l" t="t" r="r" b="b"/>
              <a:pathLst>
                <a:path w="1959729" h="1362905">
                  <a:moveTo>
                    <a:pt x="53064" y="0"/>
                  </a:moveTo>
                  <a:lnTo>
                    <a:pt x="1906666" y="0"/>
                  </a:lnTo>
                  <a:cubicBezTo>
                    <a:pt x="1920739" y="0"/>
                    <a:pt x="1934236" y="5591"/>
                    <a:pt x="1944188" y="15542"/>
                  </a:cubicBezTo>
                  <a:cubicBezTo>
                    <a:pt x="1954139" y="25493"/>
                    <a:pt x="1959729" y="38990"/>
                    <a:pt x="1959729" y="53064"/>
                  </a:cubicBezTo>
                  <a:lnTo>
                    <a:pt x="1959729" y="1309841"/>
                  </a:lnTo>
                  <a:cubicBezTo>
                    <a:pt x="1959729" y="1323915"/>
                    <a:pt x="1954139" y="1337412"/>
                    <a:pt x="1944188" y="1347363"/>
                  </a:cubicBezTo>
                  <a:cubicBezTo>
                    <a:pt x="1934236" y="1357314"/>
                    <a:pt x="1920739" y="1362905"/>
                    <a:pt x="1906666" y="1362905"/>
                  </a:cubicBezTo>
                  <a:lnTo>
                    <a:pt x="53064" y="1362905"/>
                  </a:lnTo>
                  <a:cubicBezTo>
                    <a:pt x="38990" y="1362905"/>
                    <a:pt x="25493" y="1357314"/>
                    <a:pt x="15542" y="1347363"/>
                  </a:cubicBezTo>
                  <a:cubicBezTo>
                    <a:pt x="5591" y="1337412"/>
                    <a:pt x="0" y="1323915"/>
                    <a:pt x="0" y="1309841"/>
                  </a:cubicBezTo>
                  <a:lnTo>
                    <a:pt x="0" y="53064"/>
                  </a:lnTo>
                  <a:cubicBezTo>
                    <a:pt x="0" y="38990"/>
                    <a:pt x="5591" y="25493"/>
                    <a:pt x="15542" y="15542"/>
                  </a:cubicBezTo>
                  <a:cubicBezTo>
                    <a:pt x="25493" y="5591"/>
                    <a:pt x="38990" y="0"/>
                    <a:pt x="5306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59730" cy="1401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8933" y="4244353"/>
            <a:ext cx="6695784" cy="477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0595" lvl="1" indent="-420297" algn="l">
              <a:lnSpc>
                <a:spcPts val="5450"/>
              </a:lnSpc>
              <a:buFont typeface="Arial"/>
              <a:buChar char="•"/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ffmpeg</a:t>
            </a:r>
          </a:p>
          <a:p>
            <a:pPr marL="840595" lvl="1" indent="-420297" algn="l">
              <a:lnSpc>
                <a:spcPts val="5450"/>
              </a:lnSpc>
              <a:buFont typeface="Arial"/>
              <a:buChar char="•"/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INPUT : Instrumentals.wav,Song.srt</a:t>
            </a:r>
          </a:p>
          <a:p>
            <a:pPr marL="840595" lvl="1" indent="-420297" algn="l">
              <a:lnSpc>
                <a:spcPts val="5450"/>
              </a:lnSpc>
              <a:buFont typeface="Arial"/>
              <a:buChar char="•"/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Background picture : Customize</a:t>
            </a:r>
          </a:p>
          <a:p>
            <a:pPr marL="840595" lvl="1" indent="-420297" algn="l">
              <a:lnSpc>
                <a:spcPts val="5450"/>
              </a:lnSpc>
              <a:buFont typeface="Arial"/>
              <a:buChar char="•"/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Output : Song_KTV.mp4</a:t>
            </a:r>
          </a:p>
          <a:p>
            <a:pPr algn="l">
              <a:lnSpc>
                <a:spcPts val="5450"/>
              </a:lnSpc>
            </a:pPr>
            <a:endParaRPr lang="en-US" sz="3893" b="1">
              <a:solidFill>
                <a:srgbClr val="000000"/>
              </a:solidFill>
              <a:latin typeface="Alegreya Bold"/>
              <a:ea typeface="Alegreya Bold"/>
              <a:cs typeface="Alegreya Bold"/>
              <a:sym typeface="Alegreya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219062" y="3847479"/>
            <a:ext cx="7440848" cy="5174780"/>
            <a:chOff x="0" y="0"/>
            <a:chExt cx="1959730" cy="13629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9729" cy="1362905"/>
            </a:xfrm>
            <a:custGeom>
              <a:avLst/>
              <a:gdLst/>
              <a:ahLst/>
              <a:cxnLst/>
              <a:rect l="l" t="t" r="r" b="b"/>
              <a:pathLst>
                <a:path w="1959729" h="1362905">
                  <a:moveTo>
                    <a:pt x="53064" y="0"/>
                  </a:moveTo>
                  <a:lnTo>
                    <a:pt x="1906666" y="0"/>
                  </a:lnTo>
                  <a:cubicBezTo>
                    <a:pt x="1920739" y="0"/>
                    <a:pt x="1934236" y="5591"/>
                    <a:pt x="1944188" y="15542"/>
                  </a:cubicBezTo>
                  <a:cubicBezTo>
                    <a:pt x="1954139" y="25493"/>
                    <a:pt x="1959729" y="38990"/>
                    <a:pt x="1959729" y="53064"/>
                  </a:cubicBezTo>
                  <a:lnTo>
                    <a:pt x="1959729" y="1309841"/>
                  </a:lnTo>
                  <a:cubicBezTo>
                    <a:pt x="1959729" y="1323915"/>
                    <a:pt x="1954139" y="1337412"/>
                    <a:pt x="1944188" y="1347363"/>
                  </a:cubicBezTo>
                  <a:cubicBezTo>
                    <a:pt x="1934236" y="1357314"/>
                    <a:pt x="1920739" y="1362905"/>
                    <a:pt x="1906666" y="1362905"/>
                  </a:cubicBezTo>
                  <a:lnTo>
                    <a:pt x="53064" y="1362905"/>
                  </a:lnTo>
                  <a:cubicBezTo>
                    <a:pt x="38990" y="1362905"/>
                    <a:pt x="25493" y="1357314"/>
                    <a:pt x="15542" y="1347363"/>
                  </a:cubicBezTo>
                  <a:cubicBezTo>
                    <a:pt x="5591" y="1337412"/>
                    <a:pt x="0" y="1323915"/>
                    <a:pt x="0" y="1309841"/>
                  </a:cubicBezTo>
                  <a:lnTo>
                    <a:pt x="0" y="53064"/>
                  </a:lnTo>
                  <a:cubicBezTo>
                    <a:pt x="0" y="38990"/>
                    <a:pt x="5591" y="25493"/>
                    <a:pt x="15542" y="15542"/>
                  </a:cubicBezTo>
                  <a:cubicBezTo>
                    <a:pt x="25493" y="5591"/>
                    <a:pt x="38990" y="0"/>
                    <a:pt x="5306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59730" cy="1401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591594" y="4244353"/>
            <a:ext cx="6695784" cy="409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0"/>
              </a:lnSpc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Combined all steps into one pipeline</a:t>
            </a:r>
          </a:p>
          <a:p>
            <a:pPr marL="840595" lvl="1" indent="-420297" algn="l">
              <a:lnSpc>
                <a:spcPts val="5450"/>
              </a:lnSpc>
              <a:buFont typeface="Arial"/>
              <a:buChar char="•"/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Uses subprocess.run() to simulate real usage</a:t>
            </a:r>
          </a:p>
          <a:p>
            <a:pPr marL="840595" lvl="1" indent="-420297" algn="l">
              <a:lnSpc>
                <a:spcPts val="5450"/>
              </a:lnSpc>
              <a:buFont typeface="Arial"/>
              <a:buChar char="•"/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print() + flush() for real-time progress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5354" y="2925187"/>
            <a:ext cx="7139313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69830" y="2925187"/>
            <a:ext cx="7139313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system integration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18390" y="857250"/>
            <a:ext cx="10451219" cy="14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ktv_video_generation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691138" y="3358912"/>
            <a:ext cx="12905724" cy="166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8"/>
              </a:lnSpc>
            </a:pPr>
            <a:r>
              <a:rPr lang="en-US" sz="9641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Problem Solving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978052" y="2879312"/>
            <a:ext cx="14331896" cy="6093238"/>
            <a:chOff x="0" y="0"/>
            <a:chExt cx="3774656" cy="160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4656" cy="1604803"/>
            </a:xfrm>
            <a:custGeom>
              <a:avLst/>
              <a:gdLst/>
              <a:ahLst/>
              <a:cxnLst/>
              <a:rect l="l" t="t" r="r" b="b"/>
              <a:pathLst>
                <a:path w="3774656" h="1604803">
                  <a:moveTo>
                    <a:pt x="27550" y="0"/>
                  </a:moveTo>
                  <a:lnTo>
                    <a:pt x="3747106" y="0"/>
                  </a:lnTo>
                  <a:cubicBezTo>
                    <a:pt x="3754413" y="0"/>
                    <a:pt x="3761420" y="2903"/>
                    <a:pt x="3766586" y="8069"/>
                  </a:cubicBezTo>
                  <a:cubicBezTo>
                    <a:pt x="3771753" y="13236"/>
                    <a:pt x="3774656" y="20243"/>
                    <a:pt x="3774656" y="27550"/>
                  </a:cubicBezTo>
                  <a:lnTo>
                    <a:pt x="3774656" y="1577254"/>
                  </a:lnTo>
                  <a:cubicBezTo>
                    <a:pt x="3774656" y="1592469"/>
                    <a:pt x="3762321" y="1604803"/>
                    <a:pt x="3747106" y="1604803"/>
                  </a:cubicBezTo>
                  <a:lnTo>
                    <a:pt x="27550" y="1604803"/>
                  </a:lnTo>
                  <a:cubicBezTo>
                    <a:pt x="20243" y="1604803"/>
                    <a:pt x="13236" y="1601901"/>
                    <a:pt x="8069" y="1596734"/>
                  </a:cubicBezTo>
                  <a:cubicBezTo>
                    <a:pt x="2903" y="1591568"/>
                    <a:pt x="0" y="1584560"/>
                    <a:pt x="0" y="1577254"/>
                  </a:cubicBezTo>
                  <a:lnTo>
                    <a:pt x="0" y="27550"/>
                  </a:lnTo>
                  <a:cubicBezTo>
                    <a:pt x="0" y="20243"/>
                    <a:pt x="2903" y="13236"/>
                    <a:pt x="8069" y="8069"/>
                  </a:cubicBezTo>
                  <a:cubicBezTo>
                    <a:pt x="13236" y="2903"/>
                    <a:pt x="20243" y="0"/>
                    <a:pt x="275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74656" cy="1642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78497" y="3109166"/>
            <a:ext cx="12555011" cy="47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8966" lvl="1" indent="-504483" algn="l">
              <a:lnSpc>
                <a:spcPts val="9533"/>
              </a:lnSpc>
              <a:buFont typeface="Arial"/>
              <a:buChar char="•"/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memory constraint</a:t>
            </a:r>
          </a:p>
          <a:p>
            <a:pPr marL="1008966" lvl="1" indent="-504483" algn="l">
              <a:lnSpc>
                <a:spcPts val="9533"/>
              </a:lnSpc>
              <a:buFont typeface="Arial"/>
              <a:buChar char="•"/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faster-whisper support</a:t>
            </a:r>
          </a:p>
          <a:p>
            <a:pPr marL="1008966" lvl="1" indent="-504483" algn="l">
              <a:lnSpc>
                <a:spcPts val="9533"/>
              </a:lnSpc>
              <a:buFont typeface="Arial"/>
              <a:buChar char="•"/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PyQt5 packet</a:t>
            </a:r>
          </a:p>
          <a:p>
            <a:pPr marL="1008966" lvl="1" indent="-504483" algn="l">
              <a:lnSpc>
                <a:spcPts val="9533"/>
              </a:lnSpc>
              <a:buFont typeface="Arial"/>
              <a:buChar char="•"/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vocal remover model size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18390" y="857250"/>
            <a:ext cx="10451219" cy="14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Problem  (SOLVED)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978052" y="2879312"/>
            <a:ext cx="14331896" cy="6093238"/>
            <a:chOff x="0" y="0"/>
            <a:chExt cx="3774656" cy="160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4656" cy="1604803"/>
            </a:xfrm>
            <a:custGeom>
              <a:avLst/>
              <a:gdLst/>
              <a:ahLst/>
              <a:cxnLst/>
              <a:rect l="l" t="t" r="r" b="b"/>
              <a:pathLst>
                <a:path w="3774656" h="1604803">
                  <a:moveTo>
                    <a:pt x="27550" y="0"/>
                  </a:moveTo>
                  <a:lnTo>
                    <a:pt x="3747106" y="0"/>
                  </a:lnTo>
                  <a:cubicBezTo>
                    <a:pt x="3754413" y="0"/>
                    <a:pt x="3761420" y="2903"/>
                    <a:pt x="3766586" y="8069"/>
                  </a:cubicBezTo>
                  <a:cubicBezTo>
                    <a:pt x="3771753" y="13236"/>
                    <a:pt x="3774656" y="20243"/>
                    <a:pt x="3774656" y="27550"/>
                  </a:cubicBezTo>
                  <a:lnTo>
                    <a:pt x="3774656" y="1577254"/>
                  </a:lnTo>
                  <a:cubicBezTo>
                    <a:pt x="3774656" y="1592469"/>
                    <a:pt x="3762321" y="1604803"/>
                    <a:pt x="3747106" y="1604803"/>
                  </a:cubicBezTo>
                  <a:lnTo>
                    <a:pt x="27550" y="1604803"/>
                  </a:lnTo>
                  <a:cubicBezTo>
                    <a:pt x="20243" y="1604803"/>
                    <a:pt x="13236" y="1601901"/>
                    <a:pt x="8069" y="1596734"/>
                  </a:cubicBezTo>
                  <a:cubicBezTo>
                    <a:pt x="2903" y="1591568"/>
                    <a:pt x="0" y="1584560"/>
                    <a:pt x="0" y="1577254"/>
                  </a:cubicBezTo>
                  <a:lnTo>
                    <a:pt x="0" y="27550"/>
                  </a:lnTo>
                  <a:cubicBezTo>
                    <a:pt x="0" y="20243"/>
                    <a:pt x="2903" y="13236"/>
                    <a:pt x="8069" y="8069"/>
                  </a:cubicBezTo>
                  <a:cubicBezTo>
                    <a:pt x="13236" y="2903"/>
                    <a:pt x="20243" y="0"/>
                    <a:pt x="275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74656" cy="1642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481172" y="3603387"/>
            <a:ext cx="4863581" cy="2170144"/>
          </a:xfrm>
          <a:custGeom>
            <a:avLst/>
            <a:gdLst/>
            <a:ahLst/>
            <a:cxnLst/>
            <a:rect l="l" t="t" r="r" b="b"/>
            <a:pathLst>
              <a:path w="4863581" h="2170144">
                <a:moveTo>
                  <a:pt x="0" y="0"/>
                </a:moveTo>
                <a:lnTo>
                  <a:pt x="4863581" y="0"/>
                </a:lnTo>
                <a:lnTo>
                  <a:pt x="4863581" y="2170144"/>
                </a:lnTo>
                <a:lnTo>
                  <a:pt x="0" y="2170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57" b="-195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3725667" y="3603387"/>
            <a:ext cx="2835833" cy="2170144"/>
          </a:xfrm>
          <a:custGeom>
            <a:avLst/>
            <a:gdLst/>
            <a:ahLst/>
            <a:cxnLst/>
            <a:rect l="l" t="t" r="r" b="b"/>
            <a:pathLst>
              <a:path w="2835833" h="2170144">
                <a:moveTo>
                  <a:pt x="0" y="0"/>
                </a:moveTo>
                <a:lnTo>
                  <a:pt x="2835833" y="0"/>
                </a:lnTo>
                <a:lnTo>
                  <a:pt x="2835833" y="2170144"/>
                </a:lnTo>
                <a:lnTo>
                  <a:pt x="0" y="2170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AutoShape 8"/>
          <p:cNvSpPr/>
          <p:nvPr/>
        </p:nvSpPr>
        <p:spPr>
          <a:xfrm flipV="1">
            <a:off x="6993773" y="4688459"/>
            <a:ext cx="3058774" cy="0"/>
          </a:xfrm>
          <a:prstGeom prst="line">
            <a:avLst/>
          </a:prstGeom>
          <a:ln w="1524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6993773" y="7284555"/>
            <a:ext cx="3058774" cy="0"/>
          </a:xfrm>
          <a:prstGeom prst="line">
            <a:avLst/>
          </a:prstGeom>
          <a:ln w="1524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1519542" y="6231338"/>
            <a:ext cx="2786840" cy="2000452"/>
          </a:xfrm>
          <a:custGeom>
            <a:avLst/>
            <a:gdLst/>
            <a:ahLst/>
            <a:cxnLst/>
            <a:rect l="l" t="t" r="r" b="b"/>
            <a:pathLst>
              <a:path w="2786840" h="2000452">
                <a:moveTo>
                  <a:pt x="0" y="0"/>
                </a:moveTo>
                <a:lnTo>
                  <a:pt x="2786840" y="0"/>
                </a:lnTo>
                <a:lnTo>
                  <a:pt x="2786840" y="2000452"/>
                </a:lnTo>
                <a:lnTo>
                  <a:pt x="0" y="2000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271" b="-41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918390" y="857250"/>
            <a:ext cx="10451219" cy="14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Memory Constraint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4126" y="6635133"/>
            <a:ext cx="2978915" cy="133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Predefined function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88124" y="8210203"/>
            <a:ext cx="4249676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multiprocessing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588550" y="2277746"/>
            <a:ext cx="15110899" cy="7508592"/>
            <a:chOff x="0" y="0"/>
            <a:chExt cx="3979825" cy="19775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79825" cy="1977572"/>
            </a:xfrm>
            <a:custGeom>
              <a:avLst/>
              <a:gdLst/>
              <a:ahLst/>
              <a:cxnLst/>
              <a:rect l="l" t="t" r="r" b="b"/>
              <a:pathLst>
                <a:path w="3979825" h="1977572">
                  <a:moveTo>
                    <a:pt x="26129" y="0"/>
                  </a:moveTo>
                  <a:lnTo>
                    <a:pt x="3953696" y="0"/>
                  </a:lnTo>
                  <a:cubicBezTo>
                    <a:pt x="3960626" y="0"/>
                    <a:pt x="3967272" y="2753"/>
                    <a:pt x="3972172" y="7653"/>
                  </a:cubicBezTo>
                  <a:cubicBezTo>
                    <a:pt x="3977072" y="12553"/>
                    <a:pt x="3979825" y="19199"/>
                    <a:pt x="3979825" y="26129"/>
                  </a:cubicBezTo>
                  <a:lnTo>
                    <a:pt x="3979825" y="1951442"/>
                  </a:lnTo>
                  <a:cubicBezTo>
                    <a:pt x="3979825" y="1958372"/>
                    <a:pt x="3977072" y="1965018"/>
                    <a:pt x="3972172" y="1969919"/>
                  </a:cubicBezTo>
                  <a:cubicBezTo>
                    <a:pt x="3967272" y="1974819"/>
                    <a:pt x="3960626" y="1977572"/>
                    <a:pt x="3953696" y="1977572"/>
                  </a:cubicBezTo>
                  <a:lnTo>
                    <a:pt x="26129" y="1977572"/>
                  </a:lnTo>
                  <a:cubicBezTo>
                    <a:pt x="19199" y="1977572"/>
                    <a:pt x="12553" y="1974819"/>
                    <a:pt x="7653" y="1969919"/>
                  </a:cubicBezTo>
                  <a:cubicBezTo>
                    <a:pt x="2753" y="1965018"/>
                    <a:pt x="0" y="1958372"/>
                    <a:pt x="0" y="1951442"/>
                  </a:cubicBezTo>
                  <a:lnTo>
                    <a:pt x="0" y="26129"/>
                  </a:lnTo>
                  <a:cubicBezTo>
                    <a:pt x="0" y="19199"/>
                    <a:pt x="2753" y="12553"/>
                    <a:pt x="7653" y="7653"/>
                  </a:cubicBezTo>
                  <a:cubicBezTo>
                    <a:pt x="12553" y="2753"/>
                    <a:pt x="19199" y="0"/>
                    <a:pt x="261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79825" cy="2015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95469" y="2427143"/>
            <a:ext cx="5071369" cy="7209797"/>
          </a:xfrm>
          <a:custGeom>
            <a:avLst/>
            <a:gdLst/>
            <a:ahLst/>
            <a:cxnLst/>
            <a:rect l="l" t="t" r="r" b="b"/>
            <a:pathLst>
              <a:path w="5071369" h="7209797">
                <a:moveTo>
                  <a:pt x="0" y="0"/>
                </a:moveTo>
                <a:lnTo>
                  <a:pt x="5071369" y="0"/>
                </a:lnTo>
                <a:lnTo>
                  <a:pt x="5071369" y="7209797"/>
                </a:lnTo>
                <a:lnTo>
                  <a:pt x="0" y="7209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918390" y="857250"/>
            <a:ext cx="10451219" cy="14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Faster whisper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43116" y="2186351"/>
            <a:ext cx="8574150" cy="713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33"/>
              </a:lnSpc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Prob:</a:t>
            </a:r>
          </a:p>
          <a:p>
            <a:pPr marL="1008966" lvl="1" indent="-504483" algn="l">
              <a:lnSpc>
                <a:spcPts val="9533"/>
              </a:lnSpc>
              <a:buFont typeface="Arial"/>
              <a:buChar char="•"/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Python &gt;= 3.9</a:t>
            </a:r>
          </a:p>
          <a:p>
            <a:pPr marL="1008966" lvl="1" indent="-504483" algn="l">
              <a:lnSpc>
                <a:spcPts val="9533"/>
              </a:lnSpc>
              <a:buFont typeface="Arial"/>
              <a:buChar char="•"/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Jetpack 5.1.1 =&gt; Python 3.8</a:t>
            </a:r>
          </a:p>
          <a:p>
            <a:pPr marL="1008966" lvl="1" indent="-504483" algn="l">
              <a:lnSpc>
                <a:spcPts val="9533"/>
              </a:lnSpc>
              <a:buFont typeface="Arial"/>
              <a:buChar char="•"/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CUDA &amp; Pytorch compatibility</a:t>
            </a:r>
          </a:p>
          <a:p>
            <a:pPr algn="l">
              <a:lnSpc>
                <a:spcPts val="9533"/>
              </a:lnSpc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Sol: </a:t>
            </a:r>
          </a:p>
          <a:p>
            <a:pPr marL="1008966" lvl="1" indent="-504483" algn="l">
              <a:lnSpc>
                <a:spcPts val="9533"/>
              </a:lnSpc>
              <a:buFont typeface="Arial"/>
              <a:buChar char="•"/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Downgrade Tokenizer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978052" y="2879312"/>
            <a:ext cx="14331896" cy="6093238"/>
            <a:chOff x="0" y="0"/>
            <a:chExt cx="3774656" cy="160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4656" cy="1604803"/>
            </a:xfrm>
            <a:custGeom>
              <a:avLst/>
              <a:gdLst/>
              <a:ahLst/>
              <a:cxnLst/>
              <a:rect l="l" t="t" r="r" b="b"/>
              <a:pathLst>
                <a:path w="3774656" h="1604803">
                  <a:moveTo>
                    <a:pt x="27550" y="0"/>
                  </a:moveTo>
                  <a:lnTo>
                    <a:pt x="3747106" y="0"/>
                  </a:lnTo>
                  <a:cubicBezTo>
                    <a:pt x="3754413" y="0"/>
                    <a:pt x="3761420" y="2903"/>
                    <a:pt x="3766586" y="8069"/>
                  </a:cubicBezTo>
                  <a:cubicBezTo>
                    <a:pt x="3771753" y="13236"/>
                    <a:pt x="3774656" y="20243"/>
                    <a:pt x="3774656" y="27550"/>
                  </a:cubicBezTo>
                  <a:lnTo>
                    <a:pt x="3774656" y="1577254"/>
                  </a:lnTo>
                  <a:cubicBezTo>
                    <a:pt x="3774656" y="1592469"/>
                    <a:pt x="3762321" y="1604803"/>
                    <a:pt x="3747106" y="1604803"/>
                  </a:cubicBezTo>
                  <a:lnTo>
                    <a:pt x="27550" y="1604803"/>
                  </a:lnTo>
                  <a:cubicBezTo>
                    <a:pt x="20243" y="1604803"/>
                    <a:pt x="13236" y="1601901"/>
                    <a:pt x="8069" y="1596734"/>
                  </a:cubicBezTo>
                  <a:cubicBezTo>
                    <a:pt x="2903" y="1591568"/>
                    <a:pt x="0" y="1584560"/>
                    <a:pt x="0" y="1577254"/>
                  </a:cubicBezTo>
                  <a:lnTo>
                    <a:pt x="0" y="27550"/>
                  </a:lnTo>
                  <a:cubicBezTo>
                    <a:pt x="0" y="20243"/>
                    <a:pt x="2903" y="13236"/>
                    <a:pt x="8069" y="8069"/>
                  </a:cubicBezTo>
                  <a:cubicBezTo>
                    <a:pt x="13236" y="2903"/>
                    <a:pt x="20243" y="0"/>
                    <a:pt x="275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74656" cy="1642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18390" y="857250"/>
            <a:ext cx="10451219" cy="14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PyQt5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78052" y="4744831"/>
            <a:ext cx="1433189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stuck asking for license </a:t>
            </a:r>
          </a:p>
          <a:p>
            <a:pPr marL="906780" lvl="1" indent="-453390" algn="l">
              <a:lnSpc>
                <a:spcPts val="6300"/>
              </a:lnSpc>
              <a:buFont typeface="Arial"/>
              <a:buChar char="•"/>
            </a:pPr>
            <a:r>
              <a:rPr lang="en-US" sz="42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pip install pyqt5 --config-settings --confirm-license= --verbose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5390" y="4457414"/>
            <a:ext cx="4947308" cy="4323264"/>
            <a:chOff x="0" y="0"/>
            <a:chExt cx="1302995" cy="1138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39476" y="4877793"/>
            <a:ext cx="3879135" cy="6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0"/>
              </a:lnSpc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Baseline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62498" y="3289967"/>
            <a:ext cx="5433091" cy="1543050"/>
            <a:chOff x="0" y="0"/>
            <a:chExt cx="1430937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0937" cy="406400"/>
            </a:xfrm>
            <a:custGeom>
              <a:avLst/>
              <a:gdLst/>
              <a:ahLst/>
              <a:cxnLst/>
              <a:rect l="l" t="t" r="r" b="b"/>
              <a:pathLst>
                <a:path w="1430937" h="406400">
                  <a:moveTo>
                    <a:pt x="72673" y="0"/>
                  </a:moveTo>
                  <a:lnTo>
                    <a:pt x="1358265" y="0"/>
                  </a:lnTo>
                  <a:cubicBezTo>
                    <a:pt x="1377539" y="0"/>
                    <a:pt x="1396023" y="7657"/>
                    <a:pt x="1409652" y="21285"/>
                  </a:cubicBezTo>
                  <a:cubicBezTo>
                    <a:pt x="1423281" y="34914"/>
                    <a:pt x="1430937" y="53399"/>
                    <a:pt x="1430937" y="72673"/>
                  </a:cubicBezTo>
                  <a:lnTo>
                    <a:pt x="1430937" y="333727"/>
                  </a:lnTo>
                  <a:cubicBezTo>
                    <a:pt x="1430937" y="353001"/>
                    <a:pt x="1423281" y="371486"/>
                    <a:pt x="1409652" y="385115"/>
                  </a:cubicBezTo>
                  <a:cubicBezTo>
                    <a:pt x="1396023" y="398743"/>
                    <a:pt x="1377539" y="406400"/>
                    <a:pt x="1358265" y="406400"/>
                  </a:cubicBezTo>
                  <a:lnTo>
                    <a:pt x="72673" y="406400"/>
                  </a:lnTo>
                  <a:cubicBezTo>
                    <a:pt x="53399" y="406400"/>
                    <a:pt x="34914" y="398743"/>
                    <a:pt x="21285" y="385115"/>
                  </a:cubicBezTo>
                  <a:cubicBezTo>
                    <a:pt x="7657" y="371486"/>
                    <a:pt x="0" y="353001"/>
                    <a:pt x="0" y="333727"/>
                  </a:cubicBezTo>
                  <a:lnTo>
                    <a:pt x="0" y="72673"/>
                  </a:lnTo>
                  <a:cubicBezTo>
                    <a:pt x="0" y="53399"/>
                    <a:pt x="7657" y="34914"/>
                    <a:pt x="21285" y="21285"/>
                  </a:cubicBezTo>
                  <a:cubicBezTo>
                    <a:pt x="34914" y="7657"/>
                    <a:pt x="53399" y="0"/>
                    <a:pt x="72673" y="0"/>
                  </a:cubicBezTo>
                  <a:close/>
                </a:path>
              </a:pathLst>
            </a:custGeom>
            <a:solidFill>
              <a:srgbClr val="C6C7C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309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5860" y="3551269"/>
            <a:ext cx="714636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BF63"/>
                </a:solidFill>
                <a:latin typeface="Bobby Jones"/>
                <a:ea typeface="Bobby Jones"/>
                <a:cs typeface="Bobby Jones"/>
                <a:sym typeface="Bobby Jones"/>
              </a:rPr>
              <a:t>FP32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79044" y="847725"/>
            <a:ext cx="10929913" cy="141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Quantization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670346" y="4457414"/>
            <a:ext cx="4947308" cy="4323264"/>
            <a:chOff x="0" y="0"/>
            <a:chExt cx="1302995" cy="11386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27455" y="3289967"/>
            <a:ext cx="5433091" cy="1543050"/>
            <a:chOff x="0" y="0"/>
            <a:chExt cx="1430937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0937" cy="406400"/>
            </a:xfrm>
            <a:custGeom>
              <a:avLst/>
              <a:gdLst/>
              <a:ahLst/>
              <a:cxnLst/>
              <a:rect l="l" t="t" r="r" b="b"/>
              <a:pathLst>
                <a:path w="1430937" h="406400">
                  <a:moveTo>
                    <a:pt x="72673" y="0"/>
                  </a:moveTo>
                  <a:lnTo>
                    <a:pt x="1358265" y="0"/>
                  </a:lnTo>
                  <a:cubicBezTo>
                    <a:pt x="1377539" y="0"/>
                    <a:pt x="1396023" y="7657"/>
                    <a:pt x="1409652" y="21285"/>
                  </a:cubicBezTo>
                  <a:cubicBezTo>
                    <a:pt x="1423281" y="34914"/>
                    <a:pt x="1430937" y="53399"/>
                    <a:pt x="1430937" y="72673"/>
                  </a:cubicBezTo>
                  <a:lnTo>
                    <a:pt x="1430937" y="333727"/>
                  </a:lnTo>
                  <a:cubicBezTo>
                    <a:pt x="1430937" y="353001"/>
                    <a:pt x="1423281" y="371486"/>
                    <a:pt x="1409652" y="385115"/>
                  </a:cubicBezTo>
                  <a:cubicBezTo>
                    <a:pt x="1396023" y="398743"/>
                    <a:pt x="1377539" y="406400"/>
                    <a:pt x="1358265" y="406400"/>
                  </a:cubicBezTo>
                  <a:lnTo>
                    <a:pt x="72673" y="406400"/>
                  </a:lnTo>
                  <a:cubicBezTo>
                    <a:pt x="53399" y="406400"/>
                    <a:pt x="34914" y="398743"/>
                    <a:pt x="21285" y="385115"/>
                  </a:cubicBezTo>
                  <a:cubicBezTo>
                    <a:pt x="7657" y="371486"/>
                    <a:pt x="0" y="353001"/>
                    <a:pt x="0" y="333727"/>
                  </a:cubicBezTo>
                  <a:lnTo>
                    <a:pt x="0" y="72673"/>
                  </a:lnTo>
                  <a:cubicBezTo>
                    <a:pt x="0" y="53399"/>
                    <a:pt x="7657" y="34914"/>
                    <a:pt x="21285" y="21285"/>
                  </a:cubicBezTo>
                  <a:cubicBezTo>
                    <a:pt x="34914" y="7657"/>
                    <a:pt x="53399" y="0"/>
                    <a:pt x="72673" y="0"/>
                  </a:cubicBezTo>
                  <a:close/>
                </a:path>
              </a:pathLst>
            </a:custGeom>
            <a:solidFill>
              <a:srgbClr val="C6C7C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309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570817" y="3551269"/>
            <a:ext cx="714636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BF63"/>
                </a:solidFill>
                <a:latin typeface="Bobby Jones"/>
                <a:ea typeface="Bobby Jones"/>
                <a:cs typeface="Bobby Jones"/>
                <a:sym typeface="Bobby Jones"/>
              </a:rPr>
              <a:t>FP16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135303" y="4457414"/>
            <a:ext cx="4947308" cy="4323264"/>
            <a:chOff x="0" y="0"/>
            <a:chExt cx="1302995" cy="11386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669389" y="4877793"/>
            <a:ext cx="3879135" cy="340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0595" lvl="1" indent="-420297" algn="l">
              <a:lnSpc>
                <a:spcPts val="5450"/>
              </a:lnSpc>
              <a:buFont typeface="Arial"/>
              <a:buChar char="•"/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GraphModule</a:t>
            </a:r>
          </a:p>
          <a:p>
            <a:pPr algn="l">
              <a:lnSpc>
                <a:spcPts val="5450"/>
              </a:lnSpc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(FX Tracer)</a:t>
            </a:r>
          </a:p>
          <a:p>
            <a:pPr marL="840595" lvl="1" indent="-420297" algn="l">
              <a:lnSpc>
                <a:spcPts val="5450"/>
              </a:lnSpc>
              <a:buFont typeface="Arial"/>
              <a:buChar char="•"/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Observer</a:t>
            </a:r>
          </a:p>
          <a:p>
            <a:pPr algn="l">
              <a:lnSpc>
                <a:spcPts val="5450"/>
              </a:lnSpc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(qconfig)</a:t>
            </a:r>
          </a:p>
          <a:p>
            <a:pPr marL="840595" lvl="1" indent="-420297" algn="l">
              <a:lnSpc>
                <a:spcPts val="5450"/>
              </a:lnSpc>
              <a:buFont typeface="Arial"/>
              <a:buChar char="•"/>
            </a:pPr>
            <a:r>
              <a:rPr lang="en-US" sz="3893" b="1">
                <a:solidFill>
                  <a:srgbClr val="FF3131"/>
                </a:solidFill>
                <a:latin typeface="Alegreya Bold"/>
                <a:ea typeface="Alegreya Bold"/>
                <a:cs typeface="Alegreya Bold"/>
                <a:sym typeface="Alegreya Bold"/>
              </a:rPr>
              <a:t>Calibration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892411" y="3289967"/>
            <a:ext cx="5433091" cy="1543050"/>
            <a:chOff x="0" y="0"/>
            <a:chExt cx="1430937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30937" cy="406400"/>
            </a:xfrm>
            <a:custGeom>
              <a:avLst/>
              <a:gdLst/>
              <a:ahLst/>
              <a:cxnLst/>
              <a:rect l="l" t="t" r="r" b="b"/>
              <a:pathLst>
                <a:path w="1430937" h="406400">
                  <a:moveTo>
                    <a:pt x="72673" y="0"/>
                  </a:moveTo>
                  <a:lnTo>
                    <a:pt x="1358265" y="0"/>
                  </a:lnTo>
                  <a:cubicBezTo>
                    <a:pt x="1377539" y="0"/>
                    <a:pt x="1396023" y="7657"/>
                    <a:pt x="1409652" y="21285"/>
                  </a:cubicBezTo>
                  <a:cubicBezTo>
                    <a:pt x="1423281" y="34914"/>
                    <a:pt x="1430937" y="53399"/>
                    <a:pt x="1430937" y="72673"/>
                  </a:cubicBezTo>
                  <a:lnTo>
                    <a:pt x="1430937" y="333727"/>
                  </a:lnTo>
                  <a:cubicBezTo>
                    <a:pt x="1430937" y="353001"/>
                    <a:pt x="1423281" y="371486"/>
                    <a:pt x="1409652" y="385115"/>
                  </a:cubicBezTo>
                  <a:cubicBezTo>
                    <a:pt x="1396023" y="398743"/>
                    <a:pt x="1377539" y="406400"/>
                    <a:pt x="1358265" y="406400"/>
                  </a:cubicBezTo>
                  <a:lnTo>
                    <a:pt x="72673" y="406400"/>
                  </a:lnTo>
                  <a:cubicBezTo>
                    <a:pt x="53399" y="406400"/>
                    <a:pt x="34914" y="398743"/>
                    <a:pt x="21285" y="385115"/>
                  </a:cubicBezTo>
                  <a:cubicBezTo>
                    <a:pt x="7657" y="371486"/>
                    <a:pt x="0" y="353001"/>
                    <a:pt x="0" y="333727"/>
                  </a:cubicBezTo>
                  <a:lnTo>
                    <a:pt x="0" y="72673"/>
                  </a:lnTo>
                  <a:cubicBezTo>
                    <a:pt x="0" y="53399"/>
                    <a:pt x="7657" y="34914"/>
                    <a:pt x="21285" y="21285"/>
                  </a:cubicBezTo>
                  <a:cubicBezTo>
                    <a:pt x="34914" y="7657"/>
                    <a:pt x="53399" y="0"/>
                    <a:pt x="72673" y="0"/>
                  </a:cubicBezTo>
                  <a:close/>
                </a:path>
              </a:pathLst>
            </a:custGeom>
            <a:solidFill>
              <a:srgbClr val="C6C7C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4309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035773" y="3551269"/>
            <a:ext cx="714636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3131"/>
                </a:solidFill>
                <a:latin typeface="Bobby Jones"/>
                <a:ea typeface="Bobby Jones"/>
                <a:cs typeface="Bobby Jones"/>
                <a:sym typeface="Bobby Jones"/>
              </a:rPr>
              <a:t>int8_fx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67548" y="2190768"/>
            <a:ext cx="12438688" cy="6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0"/>
              </a:lnSpc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Model Optimization through Weight Parameter Reduction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04433" y="4877793"/>
            <a:ext cx="3879135" cy="6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0595" lvl="1" indent="-420297" algn="l">
              <a:lnSpc>
                <a:spcPts val="5450"/>
              </a:lnSpc>
              <a:buFont typeface="Arial"/>
              <a:buChar char="•"/>
            </a:pPr>
            <a:r>
              <a:rPr lang="en-US" sz="389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model.half()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679044" y="847725"/>
            <a:ext cx="10929913" cy="141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Compare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2499" y="1346806"/>
            <a:ext cx="19594690" cy="1035214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67548" y="2190768"/>
            <a:ext cx="12438688" cy="67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0"/>
              </a:lnSpc>
            </a:pPr>
            <a:r>
              <a:rPr lang="en-US" altLang="zh-TW" sz="3893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Vocal Remover</a:t>
            </a:r>
            <a:r>
              <a:rPr lang="zh-TW" altLang="en-US" sz="3893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：</a:t>
            </a:r>
            <a:r>
              <a:rPr lang="en-US" sz="3893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To GPU or not to GPU?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679044" y="847725"/>
            <a:ext cx="10929913" cy="141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Compare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4360" y="1356637"/>
            <a:ext cx="19476720" cy="1033248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67548" y="2190768"/>
            <a:ext cx="12438688" cy="67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0"/>
              </a:lnSpc>
            </a:pPr>
            <a:r>
              <a:rPr lang="en-US" sz="3893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Vocal Remover</a:t>
            </a:r>
            <a:r>
              <a:rPr lang="zh-TW" altLang="en-US" sz="3893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：</a:t>
            </a:r>
            <a:r>
              <a:rPr lang="en-US" sz="3893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To quantize or not to quantize?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691138" y="3358912"/>
            <a:ext cx="12905724" cy="166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8"/>
              </a:lnSpc>
            </a:pPr>
            <a:r>
              <a:rPr lang="en-US" sz="9641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763254"/>
            <a:ext cx="16230600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Convert PyTorch .pth to ONNX format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Convert ONNX to TensorRT Engine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Run fast inference with TensorRT on Xavier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79044" y="1232268"/>
            <a:ext cx="10929913" cy="141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TensorRT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763254"/>
            <a:ext cx="16230600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 b="1">
                <a:solidFill>
                  <a:srgbClr val="FF3131"/>
                </a:solidFill>
                <a:latin typeface="Alegreya Bold"/>
                <a:ea typeface="Alegreya Bold"/>
                <a:cs typeface="Alegreya Bold"/>
                <a:sym typeface="Alegreya Bold"/>
              </a:rPr>
              <a:t>Convert PyTorch .pth to ONNX format</a:t>
            </a:r>
          </a:p>
          <a:p>
            <a:pPr marL="1943100" lvl="2" indent="-647700" algn="l">
              <a:lnSpc>
                <a:spcPts val="6299"/>
              </a:lnSpc>
              <a:buFont typeface="Arial"/>
              <a:buChar char="⚬"/>
            </a:pPr>
            <a:r>
              <a:rPr lang="en-US" sz="4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ONNX has limited support for custom LSTM and time-dependent operations.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79044" y="1232268"/>
            <a:ext cx="10929913" cy="141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Onnx and Tensor_RT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691138" y="3358912"/>
            <a:ext cx="12905724" cy="166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8"/>
              </a:lnSpc>
            </a:pPr>
            <a:r>
              <a:rPr lang="en-US" sz="9641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Project Demo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354989" y="2277746"/>
            <a:ext cx="13578022" cy="76376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18390" y="857250"/>
            <a:ext cx="10451219" cy="14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Project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978052" y="2448072"/>
            <a:ext cx="14331896" cy="6524478"/>
            <a:chOff x="0" y="0"/>
            <a:chExt cx="3774656" cy="17183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4656" cy="1718381"/>
            </a:xfrm>
            <a:custGeom>
              <a:avLst/>
              <a:gdLst/>
              <a:ahLst/>
              <a:cxnLst/>
              <a:rect l="l" t="t" r="r" b="b"/>
              <a:pathLst>
                <a:path w="3774656" h="1718381">
                  <a:moveTo>
                    <a:pt x="27550" y="0"/>
                  </a:moveTo>
                  <a:lnTo>
                    <a:pt x="3747106" y="0"/>
                  </a:lnTo>
                  <a:cubicBezTo>
                    <a:pt x="3754413" y="0"/>
                    <a:pt x="3761420" y="2903"/>
                    <a:pt x="3766586" y="8069"/>
                  </a:cubicBezTo>
                  <a:cubicBezTo>
                    <a:pt x="3771753" y="13236"/>
                    <a:pt x="3774656" y="20243"/>
                    <a:pt x="3774656" y="27550"/>
                  </a:cubicBezTo>
                  <a:lnTo>
                    <a:pt x="3774656" y="1690831"/>
                  </a:lnTo>
                  <a:cubicBezTo>
                    <a:pt x="3774656" y="1698138"/>
                    <a:pt x="3771753" y="1705145"/>
                    <a:pt x="3766586" y="1710312"/>
                  </a:cubicBezTo>
                  <a:cubicBezTo>
                    <a:pt x="3761420" y="1715478"/>
                    <a:pt x="3754413" y="1718381"/>
                    <a:pt x="3747106" y="1718381"/>
                  </a:cubicBezTo>
                  <a:lnTo>
                    <a:pt x="27550" y="1718381"/>
                  </a:lnTo>
                  <a:cubicBezTo>
                    <a:pt x="12334" y="1718381"/>
                    <a:pt x="0" y="1706047"/>
                    <a:pt x="0" y="1690831"/>
                  </a:cubicBezTo>
                  <a:lnTo>
                    <a:pt x="0" y="27550"/>
                  </a:lnTo>
                  <a:cubicBezTo>
                    <a:pt x="0" y="20243"/>
                    <a:pt x="2903" y="13236"/>
                    <a:pt x="8069" y="8069"/>
                  </a:cubicBezTo>
                  <a:cubicBezTo>
                    <a:pt x="13236" y="2903"/>
                    <a:pt x="20243" y="0"/>
                    <a:pt x="275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74656" cy="1756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6273" y="2781537"/>
            <a:ext cx="14608425" cy="535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8966" lvl="1" indent="-504483" algn="l">
              <a:lnSpc>
                <a:spcPts val="10935"/>
              </a:lnSpc>
              <a:buFont typeface="Arial"/>
              <a:buChar char="•"/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model loading too slow</a:t>
            </a:r>
          </a:p>
          <a:p>
            <a:pPr algn="l">
              <a:lnSpc>
                <a:spcPts val="10935"/>
              </a:lnSpc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              Pytorch script、tensorRT、先把weight載ram 失敗</a:t>
            </a:r>
          </a:p>
          <a:p>
            <a:pPr marL="1008966" lvl="1" indent="-504483" algn="l">
              <a:lnSpc>
                <a:spcPts val="10935"/>
              </a:lnSpc>
              <a:buFont typeface="Arial"/>
              <a:buChar char="•"/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faster-whisper GPU incompatible</a:t>
            </a:r>
          </a:p>
          <a:p>
            <a:pPr algn="l">
              <a:lnSpc>
                <a:spcPts val="10935"/>
              </a:lnSpc>
            </a:pPr>
            <a:r>
              <a:rPr lang="en-US" sz="467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              Ctranslate2 build 失敗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18390" y="828675"/>
            <a:ext cx="10451219" cy="14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Problem  (unSOLVED)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616729" y="3509275"/>
            <a:ext cx="13054542" cy="29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0"/>
              </a:lnSpc>
            </a:pPr>
            <a:r>
              <a:rPr lang="en-US" sz="16721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2683272" y="1390816"/>
            <a:ext cx="2349556" cy="2349556"/>
          </a:xfrm>
          <a:custGeom>
            <a:avLst/>
            <a:gdLst/>
            <a:ahLst/>
            <a:cxnLst/>
            <a:rect l="l" t="t" r="r" b="b"/>
            <a:pathLst>
              <a:path w="2349556" h="2349556">
                <a:moveTo>
                  <a:pt x="0" y="0"/>
                </a:moveTo>
                <a:lnTo>
                  <a:pt x="2349556" y="0"/>
                </a:lnTo>
                <a:lnTo>
                  <a:pt x="2349556" y="2349556"/>
                </a:lnTo>
                <a:lnTo>
                  <a:pt x="0" y="2349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2343838" y="5879544"/>
            <a:ext cx="2938422" cy="2689807"/>
          </a:xfrm>
          <a:custGeom>
            <a:avLst/>
            <a:gdLst/>
            <a:ahLst/>
            <a:cxnLst/>
            <a:rect l="l" t="t" r="r" b="b"/>
            <a:pathLst>
              <a:path w="2938422" h="2689807">
                <a:moveTo>
                  <a:pt x="0" y="0"/>
                </a:moveTo>
                <a:lnTo>
                  <a:pt x="2938421" y="0"/>
                </a:lnTo>
                <a:lnTo>
                  <a:pt x="2938421" y="2689807"/>
                </a:lnTo>
                <a:lnTo>
                  <a:pt x="0" y="2689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4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1928933" y="2092721"/>
            <a:ext cx="2845787" cy="2845787"/>
          </a:xfrm>
          <a:custGeom>
            <a:avLst/>
            <a:gdLst/>
            <a:ahLst/>
            <a:cxnLst/>
            <a:rect l="l" t="t" r="r" b="b"/>
            <a:pathLst>
              <a:path w="2845787" h="2845787">
                <a:moveTo>
                  <a:pt x="0" y="0"/>
                </a:moveTo>
                <a:lnTo>
                  <a:pt x="2845787" y="0"/>
                </a:lnTo>
                <a:lnTo>
                  <a:pt x="2845787" y="2845787"/>
                </a:lnTo>
                <a:lnTo>
                  <a:pt x="0" y="2845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231526" y="4476626"/>
            <a:ext cx="2748140" cy="1659200"/>
            <a:chOff x="0" y="0"/>
            <a:chExt cx="1086866" cy="656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6867" cy="656200"/>
            </a:xfrm>
            <a:custGeom>
              <a:avLst/>
              <a:gdLst/>
              <a:ahLst/>
              <a:cxnLst/>
              <a:rect l="l" t="t" r="r" b="b"/>
              <a:pathLst>
                <a:path w="1086867" h="656200">
                  <a:moveTo>
                    <a:pt x="1086867" y="328100"/>
                  </a:moveTo>
                  <a:lnTo>
                    <a:pt x="680467" y="0"/>
                  </a:lnTo>
                  <a:lnTo>
                    <a:pt x="680467" y="203200"/>
                  </a:lnTo>
                  <a:lnTo>
                    <a:pt x="0" y="203200"/>
                  </a:lnTo>
                  <a:lnTo>
                    <a:pt x="0" y="453000"/>
                  </a:lnTo>
                  <a:lnTo>
                    <a:pt x="680467" y="453000"/>
                  </a:lnTo>
                  <a:lnTo>
                    <a:pt x="680467" y="656200"/>
                  </a:lnTo>
                  <a:lnTo>
                    <a:pt x="1086867" y="328100"/>
                  </a:lnTo>
                  <a:close/>
                </a:path>
              </a:pathLst>
            </a:custGeom>
            <a:solidFill>
              <a:srgbClr val="2F5F9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985266" cy="287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889018" y="7490459"/>
            <a:ext cx="883921" cy="883921"/>
          </a:xfrm>
          <a:custGeom>
            <a:avLst/>
            <a:gdLst/>
            <a:ahLst/>
            <a:cxnLst/>
            <a:rect l="l" t="t" r="r" b="b"/>
            <a:pathLst>
              <a:path w="883921" h="883921">
                <a:moveTo>
                  <a:pt x="0" y="0"/>
                </a:moveTo>
                <a:lnTo>
                  <a:pt x="883921" y="0"/>
                </a:lnTo>
                <a:lnTo>
                  <a:pt x="883921" y="883920"/>
                </a:lnTo>
                <a:lnTo>
                  <a:pt x="0" y="883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948869" y="3949922"/>
            <a:ext cx="3969093" cy="92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Youtbue Link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66860" y="8797951"/>
            <a:ext cx="2182380" cy="7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8"/>
              </a:lnSpc>
            </a:pPr>
            <a:r>
              <a:rPr lang="en-US" sz="4562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 Image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48565" y="5201451"/>
            <a:ext cx="2206523" cy="92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KTV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3088" y="7385684"/>
            <a:ext cx="4738214" cy="187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559"/>
              </a:lnSpc>
            </a:pPr>
            <a:r>
              <a:rPr lang="en-US" sz="53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vocal removed</a:t>
            </a:r>
          </a:p>
          <a:p>
            <a:pPr algn="r">
              <a:lnSpc>
                <a:spcPts val="7559"/>
              </a:lnSpc>
            </a:pPr>
            <a:r>
              <a:rPr lang="en-US" sz="53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subtitle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89018" y="8441716"/>
            <a:ext cx="883921" cy="883921"/>
          </a:xfrm>
          <a:custGeom>
            <a:avLst/>
            <a:gdLst/>
            <a:ahLst/>
            <a:cxnLst/>
            <a:rect l="l" t="t" r="r" b="b"/>
            <a:pathLst>
              <a:path w="883921" h="883921">
                <a:moveTo>
                  <a:pt x="0" y="0"/>
                </a:moveTo>
                <a:lnTo>
                  <a:pt x="883921" y="0"/>
                </a:lnTo>
                <a:lnTo>
                  <a:pt x="883921" y="883920"/>
                </a:lnTo>
                <a:lnTo>
                  <a:pt x="0" y="883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691138" y="3358912"/>
            <a:ext cx="12905724" cy="166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8"/>
              </a:lnSpc>
            </a:pPr>
            <a:r>
              <a:rPr lang="en-US" sz="9641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System Design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8565" y="4720127"/>
            <a:ext cx="3662941" cy="1740137"/>
            <a:chOff x="0" y="0"/>
            <a:chExt cx="964725" cy="4583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4725" cy="458308"/>
            </a:xfrm>
            <a:custGeom>
              <a:avLst/>
              <a:gdLst/>
              <a:ahLst/>
              <a:cxnLst/>
              <a:rect l="l" t="t" r="r" b="b"/>
              <a:pathLst>
                <a:path w="964725" h="458308">
                  <a:moveTo>
                    <a:pt x="116247" y="0"/>
                  </a:moveTo>
                  <a:lnTo>
                    <a:pt x="848478" y="0"/>
                  </a:lnTo>
                  <a:cubicBezTo>
                    <a:pt x="879309" y="0"/>
                    <a:pt x="908877" y="12247"/>
                    <a:pt x="930677" y="34048"/>
                  </a:cubicBezTo>
                  <a:cubicBezTo>
                    <a:pt x="952478" y="55848"/>
                    <a:pt x="964725" y="85416"/>
                    <a:pt x="964725" y="116247"/>
                  </a:cubicBezTo>
                  <a:lnTo>
                    <a:pt x="964725" y="342061"/>
                  </a:lnTo>
                  <a:cubicBezTo>
                    <a:pt x="964725" y="372891"/>
                    <a:pt x="952478" y="402459"/>
                    <a:pt x="930677" y="424260"/>
                  </a:cubicBezTo>
                  <a:cubicBezTo>
                    <a:pt x="908877" y="446060"/>
                    <a:pt x="879309" y="458308"/>
                    <a:pt x="848478" y="458308"/>
                  </a:cubicBezTo>
                  <a:lnTo>
                    <a:pt x="116247" y="458308"/>
                  </a:lnTo>
                  <a:cubicBezTo>
                    <a:pt x="85416" y="458308"/>
                    <a:pt x="55848" y="446060"/>
                    <a:pt x="34048" y="424260"/>
                  </a:cubicBezTo>
                  <a:cubicBezTo>
                    <a:pt x="12247" y="402459"/>
                    <a:pt x="0" y="372891"/>
                    <a:pt x="0" y="342061"/>
                  </a:cubicBezTo>
                  <a:lnTo>
                    <a:pt x="0" y="116247"/>
                  </a:lnTo>
                  <a:cubicBezTo>
                    <a:pt x="0" y="85416"/>
                    <a:pt x="12247" y="55848"/>
                    <a:pt x="34048" y="34048"/>
                  </a:cubicBezTo>
                  <a:cubicBezTo>
                    <a:pt x="55848" y="12247"/>
                    <a:pt x="85416" y="0"/>
                    <a:pt x="116247" y="0"/>
                  </a:cubicBezTo>
                  <a:close/>
                </a:path>
              </a:pathLst>
            </a:custGeom>
            <a:solidFill>
              <a:srgbClr val="CECECE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964725" cy="524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Alegreya"/>
                  <a:ea typeface="Alegreya"/>
                  <a:cs typeface="Alegreya"/>
                  <a:sym typeface="Alegreya"/>
                </a:rPr>
                <a:t>Download Music</a:t>
              </a:r>
            </a:p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Alegreya"/>
                  <a:ea typeface="Alegreya"/>
                  <a:cs typeface="Alegreya"/>
                  <a:sym typeface="Alegreya"/>
                </a:rPr>
                <a:t>From Youtube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32794" y="4720127"/>
            <a:ext cx="3727035" cy="1740137"/>
            <a:chOff x="0" y="0"/>
            <a:chExt cx="981606" cy="4583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1606" cy="458308"/>
            </a:xfrm>
            <a:custGeom>
              <a:avLst/>
              <a:gdLst/>
              <a:ahLst/>
              <a:cxnLst/>
              <a:rect l="l" t="t" r="r" b="b"/>
              <a:pathLst>
                <a:path w="981606" h="458308">
                  <a:moveTo>
                    <a:pt x="114248" y="0"/>
                  </a:moveTo>
                  <a:lnTo>
                    <a:pt x="867358" y="0"/>
                  </a:lnTo>
                  <a:cubicBezTo>
                    <a:pt x="930455" y="0"/>
                    <a:pt x="981606" y="51150"/>
                    <a:pt x="981606" y="114248"/>
                  </a:cubicBezTo>
                  <a:lnTo>
                    <a:pt x="981606" y="344060"/>
                  </a:lnTo>
                  <a:cubicBezTo>
                    <a:pt x="981606" y="407157"/>
                    <a:pt x="930455" y="458308"/>
                    <a:pt x="867358" y="458308"/>
                  </a:cubicBezTo>
                  <a:lnTo>
                    <a:pt x="114248" y="458308"/>
                  </a:lnTo>
                  <a:cubicBezTo>
                    <a:pt x="51150" y="458308"/>
                    <a:pt x="0" y="407157"/>
                    <a:pt x="0" y="344060"/>
                  </a:cubicBezTo>
                  <a:lnTo>
                    <a:pt x="0" y="114248"/>
                  </a:lnTo>
                  <a:cubicBezTo>
                    <a:pt x="0" y="51150"/>
                    <a:pt x="51150" y="0"/>
                    <a:pt x="114248" y="0"/>
                  </a:cubicBezTo>
                  <a:close/>
                </a:path>
              </a:pathLst>
            </a:custGeom>
            <a:solidFill>
              <a:srgbClr val="CECECE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81606" cy="524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Alegreya"/>
                  <a:ea typeface="Alegreya"/>
                  <a:cs typeface="Alegreya"/>
                  <a:sym typeface="Alegreya"/>
                </a:rPr>
                <a:t>Vocal Separation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96910" y="6930126"/>
            <a:ext cx="3727035" cy="1740137"/>
            <a:chOff x="0" y="0"/>
            <a:chExt cx="981606" cy="4583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1606" cy="458308"/>
            </a:xfrm>
            <a:custGeom>
              <a:avLst/>
              <a:gdLst/>
              <a:ahLst/>
              <a:cxnLst/>
              <a:rect l="l" t="t" r="r" b="b"/>
              <a:pathLst>
                <a:path w="981606" h="458308">
                  <a:moveTo>
                    <a:pt x="114248" y="0"/>
                  </a:moveTo>
                  <a:lnTo>
                    <a:pt x="867358" y="0"/>
                  </a:lnTo>
                  <a:cubicBezTo>
                    <a:pt x="930455" y="0"/>
                    <a:pt x="981606" y="51150"/>
                    <a:pt x="981606" y="114248"/>
                  </a:cubicBezTo>
                  <a:lnTo>
                    <a:pt x="981606" y="344060"/>
                  </a:lnTo>
                  <a:cubicBezTo>
                    <a:pt x="981606" y="407157"/>
                    <a:pt x="930455" y="458308"/>
                    <a:pt x="867358" y="458308"/>
                  </a:cubicBezTo>
                  <a:lnTo>
                    <a:pt x="114248" y="458308"/>
                  </a:lnTo>
                  <a:cubicBezTo>
                    <a:pt x="51150" y="458308"/>
                    <a:pt x="0" y="407157"/>
                    <a:pt x="0" y="344060"/>
                  </a:cubicBezTo>
                  <a:lnTo>
                    <a:pt x="0" y="114248"/>
                  </a:lnTo>
                  <a:cubicBezTo>
                    <a:pt x="0" y="51150"/>
                    <a:pt x="51150" y="0"/>
                    <a:pt x="114248" y="0"/>
                  </a:cubicBezTo>
                  <a:close/>
                </a:path>
              </a:pathLst>
            </a:custGeom>
            <a:solidFill>
              <a:srgbClr val="CECECE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981606" cy="524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Alegreya"/>
                  <a:ea typeface="Alegreya"/>
                  <a:cs typeface="Alegreya"/>
                  <a:sym typeface="Alegreya"/>
                </a:rPr>
                <a:t>Vocal Generate Subtitle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954133" y="4700798"/>
            <a:ext cx="4047502" cy="1740137"/>
            <a:chOff x="0" y="0"/>
            <a:chExt cx="1066009" cy="4583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6009" cy="458308"/>
            </a:xfrm>
            <a:custGeom>
              <a:avLst/>
              <a:gdLst/>
              <a:ahLst/>
              <a:cxnLst/>
              <a:rect l="l" t="t" r="r" b="b"/>
              <a:pathLst>
                <a:path w="1066009" h="458308">
                  <a:moveTo>
                    <a:pt x="105202" y="0"/>
                  </a:moveTo>
                  <a:lnTo>
                    <a:pt x="960807" y="0"/>
                  </a:lnTo>
                  <a:cubicBezTo>
                    <a:pt x="1018908" y="0"/>
                    <a:pt x="1066009" y="47101"/>
                    <a:pt x="1066009" y="105202"/>
                  </a:cubicBezTo>
                  <a:lnTo>
                    <a:pt x="1066009" y="353106"/>
                  </a:lnTo>
                  <a:cubicBezTo>
                    <a:pt x="1066009" y="411207"/>
                    <a:pt x="1018908" y="458308"/>
                    <a:pt x="960807" y="458308"/>
                  </a:cubicBezTo>
                  <a:lnTo>
                    <a:pt x="105202" y="458308"/>
                  </a:lnTo>
                  <a:cubicBezTo>
                    <a:pt x="47101" y="458308"/>
                    <a:pt x="0" y="411207"/>
                    <a:pt x="0" y="353106"/>
                  </a:cubicBezTo>
                  <a:lnTo>
                    <a:pt x="0" y="105202"/>
                  </a:lnTo>
                  <a:cubicBezTo>
                    <a:pt x="0" y="47101"/>
                    <a:pt x="47101" y="0"/>
                    <a:pt x="105202" y="0"/>
                  </a:cubicBezTo>
                  <a:close/>
                </a:path>
              </a:pathLst>
            </a:custGeom>
            <a:solidFill>
              <a:srgbClr val="CECECE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066009" cy="524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dirty="0">
                  <a:solidFill>
                    <a:srgbClr val="000000"/>
                  </a:solidFill>
                  <a:latin typeface="Alegreya"/>
                  <a:ea typeface="Alegreya"/>
                  <a:cs typeface="Alegreya"/>
                  <a:sym typeface="Alegreya"/>
                </a:rPr>
                <a:t>Composite Video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4481497" y="5590196"/>
            <a:ext cx="711307" cy="0"/>
          </a:xfrm>
          <a:prstGeom prst="line">
            <a:avLst/>
          </a:prstGeom>
          <a:ln w="1333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AutoShape 16"/>
          <p:cNvSpPr/>
          <p:nvPr/>
        </p:nvSpPr>
        <p:spPr>
          <a:xfrm>
            <a:off x="8364529" y="7056434"/>
            <a:ext cx="728836" cy="850740"/>
          </a:xfrm>
          <a:prstGeom prst="line">
            <a:avLst/>
          </a:prstGeom>
          <a:ln w="1333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AutoShape 17"/>
          <p:cNvSpPr/>
          <p:nvPr/>
        </p:nvSpPr>
        <p:spPr>
          <a:xfrm>
            <a:off x="9402729" y="5395506"/>
            <a:ext cx="4206521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0232687" y="4580940"/>
            <a:ext cx="2311450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instrument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32687" y="2520177"/>
            <a:ext cx="2680119" cy="128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background 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image  / video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3129763" y="3197132"/>
            <a:ext cx="1525951" cy="1042121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AutoShape 21"/>
          <p:cNvSpPr/>
          <p:nvPr/>
        </p:nvSpPr>
        <p:spPr>
          <a:xfrm flipV="1">
            <a:off x="13822447" y="6981833"/>
            <a:ext cx="873280" cy="818362"/>
          </a:xfrm>
          <a:prstGeom prst="line">
            <a:avLst/>
          </a:prstGeom>
          <a:ln w="1333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4498830" y="7733520"/>
            <a:ext cx="1579370" cy="64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subtitle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89644" y="7840500"/>
            <a:ext cx="1174886" cy="64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vocal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2526" y="857250"/>
            <a:ext cx="15952212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System  Flow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5709" y="2394922"/>
            <a:ext cx="8408919" cy="6516401"/>
          </a:xfrm>
          <a:custGeom>
            <a:avLst/>
            <a:gdLst/>
            <a:ahLst/>
            <a:cxnLst/>
            <a:rect l="l" t="t" r="r" b="b"/>
            <a:pathLst>
              <a:path w="8408919" h="6516401">
                <a:moveTo>
                  <a:pt x="0" y="0"/>
                </a:moveTo>
                <a:lnTo>
                  <a:pt x="8408919" y="0"/>
                </a:lnTo>
                <a:lnTo>
                  <a:pt x="8408919" y="6516401"/>
                </a:lnTo>
                <a:lnTo>
                  <a:pt x="0" y="6516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8" b="-311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531339" y="2394922"/>
            <a:ext cx="8232112" cy="6516401"/>
          </a:xfrm>
          <a:custGeom>
            <a:avLst/>
            <a:gdLst/>
            <a:ahLst/>
            <a:cxnLst/>
            <a:rect l="l" t="t" r="r" b="b"/>
            <a:pathLst>
              <a:path w="8232112" h="6516401">
                <a:moveTo>
                  <a:pt x="0" y="0"/>
                </a:moveTo>
                <a:lnTo>
                  <a:pt x="8232112" y="0"/>
                </a:lnTo>
                <a:lnTo>
                  <a:pt x="8232112" y="6516401"/>
                </a:lnTo>
                <a:lnTo>
                  <a:pt x="0" y="6516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575757" y="6702540"/>
            <a:ext cx="4055020" cy="652431"/>
            <a:chOff x="0" y="0"/>
            <a:chExt cx="1067989" cy="1718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7989" cy="171834"/>
            </a:xfrm>
            <a:custGeom>
              <a:avLst/>
              <a:gdLst/>
              <a:ahLst/>
              <a:cxnLst/>
              <a:rect l="l" t="t" r="r" b="b"/>
              <a:pathLst>
                <a:path w="1067989" h="171834">
                  <a:moveTo>
                    <a:pt x="0" y="0"/>
                  </a:moveTo>
                  <a:lnTo>
                    <a:pt x="1067989" y="0"/>
                  </a:lnTo>
                  <a:lnTo>
                    <a:pt x="1067989" y="171834"/>
                  </a:lnTo>
                  <a:lnTo>
                    <a:pt x="0" y="1718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67989" cy="209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79044" y="488677"/>
            <a:ext cx="10929913" cy="141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gui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89560" y="8910002"/>
            <a:ext cx="3641218" cy="62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image 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8885" y="8910002"/>
            <a:ext cx="3497020" cy="62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video background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619885" y="6588240"/>
            <a:ext cx="4055020" cy="652431"/>
            <a:chOff x="0" y="0"/>
            <a:chExt cx="1067989" cy="1718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7989" cy="171834"/>
            </a:xfrm>
            <a:custGeom>
              <a:avLst/>
              <a:gdLst/>
              <a:ahLst/>
              <a:cxnLst/>
              <a:rect l="l" t="t" r="r" b="b"/>
              <a:pathLst>
                <a:path w="1067989" h="171834">
                  <a:moveTo>
                    <a:pt x="0" y="0"/>
                  </a:moveTo>
                  <a:lnTo>
                    <a:pt x="1067989" y="0"/>
                  </a:lnTo>
                  <a:lnTo>
                    <a:pt x="1067989" y="171834"/>
                  </a:lnTo>
                  <a:lnTo>
                    <a:pt x="0" y="1718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67989" cy="209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144533"/>
            <a:ext cx="4947308" cy="4323264"/>
            <a:chOff x="0" y="0"/>
            <a:chExt cx="1302995" cy="1138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70346" y="4135008"/>
            <a:ext cx="4947308" cy="4323264"/>
            <a:chOff x="0" y="0"/>
            <a:chExt cx="1302995" cy="1138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7574" y="5479980"/>
            <a:ext cx="428956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User inserts Youtube website and designates output folder.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2526" y="857250"/>
            <a:ext cx="15952212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Web crawling &amp; Music Downloading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04433" y="4999920"/>
            <a:ext cx="3879135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Set parameters of “yt_dlp” and download music without starting-up Chrome browser.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2411" y="3320345"/>
            <a:ext cx="4779885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Step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28244" y="3320345"/>
            <a:ext cx="4779885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Step 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311992" y="4144533"/>
            <a:ext cx="4947308" cy="4323264"/>
            <a:chOff x="0" y="0"/>
            <a:chExt cx="1302995" cy="11386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975604" y="5280908"/>
            <a:ext cx="3879135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Downloaded music would be saved in  output folder with designated format.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69890" y="3329870"/>
            <a:ext cx="4779885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Step 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6375" y="4475495"/>
            <a:ext cx="8526847" cy="4420383"/>
            <a:chOff x="0" y="0"/>
            <a:chExt cx="2003468" cy="10386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3468" cy="1038613"/>
            </a:xfrm>
            <a:custGeom>
              <a:avLst/>
              <a:gdLst/>
              <a:ahLst/>
              <a:cxnLst/>
              <a:rect l="l" t="t" r="r" b="b"/>
              <a:pathLst>
                <a:path w="2003468" h="1038613">
                  <a:moveTo>
                    <a:pt x="46305" y="0"/>
                  </a:moveTo>
                  <a:lnTo>
                    <a:pt x="1957162" y="0"/>
                  </a:lnTo>
                  <a:cubicBezTo>
                    <a:pt x="1982736" y="0"/>
                    <a:pt x="2003468" y="20732"/>
                    <a:pt x="2003468" y="46305"/>
                  </a:cubicBezTo>
                  <a:lnTo>
                    <a:pt x="2003468" y="992308"/>
                  </a:lnTo>
                  <a:cubicBezTo>
                    <a:pt x="2003468" y="1004589"/>
                    <a:pt x="1998589" y="1016367"/>
                    <a:pt x="1989905" y="1025050"/>
                  </a:cubicBezTo>
                  <a:cubicBezTo>
                    <a:pt x="1981221" y="1033734"/>
                    <a:pt x="1969443" y="1038613"/>
                    <a:pt x="1957162" y="1038613"/>
                  </a:cubicBezTo>
                  <a:lnTo>
                    <a:pt x="46305" y="1038613"/>
                  </a:lnTo>
                  <a:cubicBezTo>
                    <a:pt x="34024" y="1038613"/>
                    <a:pt x="22246" y="1033734"/>
                    <a:pt x="13562" y="1025050"/>
                  </a:cubicBezTo>
                  <a:cubicBezTo>
                    <a:pt x="4879" y="1016367"/>
                    <a:pt x="0" y="1004589"/>
                    <a:pt x="0" y="992308"/>
                  </a:cubicBezTo>
                  <a:lnTo>
                    <a:pt x="0" y="46305"/>
                  </a:lnTo>
                  <a:cubicBezTo>
                    <a:pt x="0" y="34024"/>
                    <a:pt x="4879" y="22246"/>
                    <a:pt x="13562" y="13562"/>
                  </a:cubicBezTo>
                  <a:cubicBezTo>
                    <a:pt x="22246" y="4879"/>
                    <a:pt x="34024" y="0"/>
                    <a:pt x="4630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03468" cy="1076713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25121" y="3320383"/>
            <a:ext cx="6090133" cy="1346419"/>
            <a:chOff x="0" y="0"/>
            <a:chExt cx="1430937" cy="3163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0937" cy="316355"/>
            </a:xfrm>
            <a:custGeom>
              <a:avLst/>
              <a:gdLst/>
              <a:ahLst/>
              <a:cxnLst/>
              <a:rect l="l" t="t" r="r" b="b"/>
              <a:pathLst>
                <a:path w="1430937" h="316355">
                  <a:moveTo>
                    <a:pt x="64832" y="0"/>
                  </a:moveTo>
                  <a:lnTo>
                    <a:pt x="1366105" y="0"/>
                  </a:lnTo>
                  <a:cubicBezTo>
                    <a:pt x="1401911" y="0"/>
                    <a:pt x="1430937" y="29026"/>
                    <a:pt x="1430937" y="64832"/>
                  </a:cubicBezTo>
                  <a:lnTo>
                    <a:pt x="1430937" y="251522"/>
                  </a:lnTo>
                  <a:cubicBezTo>
                    <a:pt x="1430937" y="268717"/>
                    <a:pt x="1424107" y="285207"/>
                    <a:pt x="1411949" y="297366"/>
                  </a:cubicBezTo>
                  <a:cubicBezTo>
                    <a:pt x="1399790" y="309524"/>
                    <a:pt x="1383300" y="316355"/>
                    <a:pt x="1366105" y="316355"/>
                  </a:cubicBezTo>
                  <a:lnTo>
                    <a:pt x="64832" y="316355"/>
                  </a:lnTo>
                  <a:cubicBezTo>
                    <a:pt x="47638" y="316355"/>
                    <a:pt x="31147" y="309524"/>
                    <a:pt x="18989" y="297366"/>
                  </a:cubicBezTo>
                  <a:cubicBezTo>
                    <a:pt x="6831" y="285207"/>
                    <a:pt x="0" y="268717"/>
                    <a:pt x="0" y="251522"/>
                  </a:cubicBezTo>
                  <a:lnTo>
                    <a:pt x="0" y="64832"/>
                  </a:lnTo>
                  <a:cubicBezTo>
                    <a:pt x="0" y="47638"/>
                    <a:pt x="6831" y="31147"/>
                    <a:pt x="18989" y="18989"/>
                  </a:cubicBezTo>
                  <a:cubicBezTo>
                    <a:pt x="31147" y="6831"/>
                    <a:pt x="47638" y="0"/>
                    <a:pt x="64832" y="0"/>
                  </a:cubicBezTo>
                  <a:close/>
                </a:path>
              </a:pathLst>
            </a:custGeom>
            <a:solidFill>
              <a:srgbClr val="C6C7C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30937" cy="354454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254825" y="2690713"/>
            <a:ext cx="2072228" cy="2796260"/>
          </a:xfrm>
          <a:custGeom>
            <a:avLst/>
            <a:gdLst/>
            <a:ahLst/>
            <a:cxnLst/>
            <a:rect l="l" t="t" r="r" b="b"/>
            <a:pathLst>
              <a:path w="2072228" h="2796260">
                <a:moveTo>
                  <a:pt x="0" y="0"/>
                </a:moveTo>
                <a:lnTo>
                  <a:pt x="2072228" y="0"/>
                </a:lnTo>
                <a:lnTo>
                  <a:pt x="2072228" y="2796259"/>
                </a:lnTo>
                <a:lnTo>
                  <a:pt x="0" y="2796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1465119" y="6369965"/>
            <a:ext cx="2597334" cy="2621163"/>
          </a:xfrm>
          <a:custGeom>
            <a:avLst/>
            <a:gdLst/>
            <a:ahLst/>
            <a:cxnLst/>
            <a:rect l="l" t="t" r="r" b="b"/>
            <a:pathLst>
              <a:path w="2597334" h="2621163">
                <a:moveTo>
                  <a:pt x="0" y="0"/>
                </a:moveTo>
                <a:lnTo>
                  <a:pt x="2597335" y="0"/>
                </a:lnTo>
                <a:lnTo>
                  <a:pt x="2597335" y="2621163"/>
                </a:lnTo>
                <a:lnTo>
                  <a:pt x="0" y="26211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AutoShape 11"/>
          <p:cNvSpPr/>
          <p:nvPr/>
        </p:nvSpPr>
        <p:spPr>
          <a:xfrm flipH="1">
            <a:off x="12763786" y="5404626"/>
            <a:ext cx="1326922" cy="96533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AutoShape 12"/>
          <p:cNvSpPr/>
          <p:nvPr/>
        </p:nvSpPr>
        <p:spPr>
          <a:xfrm>
            <a:off x="14373671" y="5459104"/>
            <a:ext cx="1446013" cy="9108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4591279" y="6436045"/>
            <a:ext cx="2456810" cy="2555083"/>
          </a:xfrm>
          <a:custGeom>
            <a:avLst/>
            <a:gdLst/>
            <a:ahLst/>
            <a:cxnLst/>
            <a:rect l="l" t="t" r="r" b="b"/>
            <a:pathLst>
              <a:path w="2456810" h="2555083">
                <a:moveTo>
                  <a:pt x="0" y="0"/>
                </a:moveTo>
                <a:lnTo>
                  <a:pt x="2456810" y="0"/>
                </a:lnTo>
                <a:lnTo>
                  <a:pt x="2456810" y="2555083"/>
                </a:lnTo>
                <a:lnTo>
                  <a:pt x="0" y="255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069524" y="4850404"/>
            <a:ext cx="7619086" cy="354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4466" lvl="1" indent="-437233" algn="l">
              <a:lnSpc>
                <a:spcPts val="5670"/>
              </a:lnSpc>
              <a:buFont typeface="Arial"/>
              <a:buChar char="•"/>
            </a:pPr>
            <a:r>
              <a:rPr lang="en-US" sz="405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Architecture : improved UNet</a:t>
            </a:r>
          </a:p>
          <a:p>
            <a:pPr marL="874466" lvl="1" indent="-437233" algn="l">
              <a:lnSpc>
                <a:spcPts val="5670"/>
              </a:lnSpc>
              <a:buFont typeface="Arial"/>
              <a:buChar char="•"/>
            </a:pPr>
            <a:r>
              <a:rPr lang="en-US" sz="405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Model : baseline.pth</a:t>
            </a:r>
          </a:p>
          <a:p>
            <a:pPr marL="874466" lvl="1" indent="-437233" algn="l">
              <a:lnSpc>
                <a:spcPts val="5670"/>
              </a:lnSpc>
              <a:buFont typeface="Arial"/>
              <a:buChar char="•"/>
            </a:pPr>
            <a:r>
              <a:rPr lang="en-US" sz="405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Input : Song.mp3</a:t>
            </a:r>
          </a:p>
          <a:p>
            <a:pPr marL="874466" lvl="1" indent="-437233" algn="l">
              <a:lnSpc>
                <a:spcPts val="5670"/>
              </a:lnSpc>
              <a:buFont typeface="Arial"/>
              <a:buChar char="•"/>
            </a:pPr>
            <a:r>
              <a:rPr lang="en-US" sz="405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Output : Vocals.wav, Instrumentals.wav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9044" y="847725"/>
            <a:ext cx="10929913" cy="141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vocal seperation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1772" y="3447540"/>
            <a:ext cx="4056832" cy="96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3"/>
              </a:lnSpc>
            </a:pPr>
            <a:r>
              <a:rPr lang="en-US" sz="5545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tool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10007" y="2209800"/>
            <a:ext cx="3086100" cy="1275421"/>
            <a:chOff x="0" y="0"/>
            <a:chExt cx="812800" cy="3359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335913"/>
            </a:xfrm>
            <a:custGeom>
              <a:avLst/>
              <a:gdLst/>
              <a:ahLst/>
              <a:cxnLst/>
              <a:rect l="l" t="t" r="r" b="b"/>
              <a:pathLst>
                <a:path w="812800" h="3359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73"/>
                  </a:lnTo>
                  <a:cubicBezTo>
                    <a:pt x="812800" y="241905"/>
                    <a:pt x="799321" y="274447"/>
                    <a:pt x="775327" y="298440"/>
                  </a:cubicBezTo>
                  <a:cubicBezTo>
                    <a:pt x="751333" y="322434"/>
                    <a:pt x="718791" y="335913"/>
                    <a:pt x="684859" y="335913"/>
                  </a:cubicBezTo>
                  <a:lnTo>
                    <a:pt x="127941" y="335913"/>
                  </a:lnTo>
                  <a:cubicBezTo>
                    <a:pt x="94009" y="335913"/>
                    <a:pt x="61467" y="322434"/>
                    <a:pt x="37473" y="298440"/>
                  </a:cubicBezTo>
                  <a:cubicBezTo>
                    <a:pt x="13479" y="274447"/>
                    <a:pt x="0" y="241905"/>
                    <a:pt x="0" y="2079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38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Encoder Block 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10007" y="3713124"/>
            <a:ext cx="3086100" cy="1275421"/>
            <a:chOff x="0" y="0"/>
            <a:chExt cx="812800" cy="3359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335913"/>
            </a:xfrm>
            <a:custGeom>
              <a:avLst/>
              <a:gdLst/>
              <a:ahLst/>
              <a:cxnLst/>
              <a:rect l="l" t="t" r="r" b="b"/>
              <a:pathLst>
                <a:path w="812800" h="3359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73"/>
                  </a:lnTo>
                  <a:cubicBezTo>
                    <a:pt x="812800" y="241905"/>
                    <a:pt x="799321" y="274447"/>
                    <a:pt x="775327" y="298440"/>
                  </a:cubicBezTo>
                  <a:cubicBezTo>
                    <a:pt x="751333" y="322434"/>
                    <a:pt x="718791" y="335913"/>
                    <a:pt x="684859" y="335913"/>
                  </a:cubicBezTo>
                  <a:lnTo>
                    <a:pt x="127941" y="335913"/>
                  </a:lnTo>
                  <a:cubicBezTo>
                    <a:pt x="94009" y="335913"/>
                    <a:pt x="61467" y="322434"/>
                    <a:pt x="37473" y="298440"/>
                  </a:cubicBezTo>
                  <a:cubicBezTo>
                    <a:pt x="13479" y="274447"/>
                    <a:pt x="0" y="241905"/>
                    <a:pt x="0" y="2079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38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Encoder Block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10007" y="5217145"/>
            <a:ext cx="3086100" cy="1275421"/>
            <a:chOff x="0" y="0"/>
            <a:chExt cx="812800" cy="3359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35913"/>
            </a:xfrm>
            <a:custGeom>
              <a:avLst/>
              <a:gdLst/>
              <a:ahLst/>
              <a:cxnLst/>
              <a:rect l="l" t="t" r="r" b="b"/>
              <a:pathLst>
                <a:path w="812800" h="3359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73"/>
                  </a:lnTo>
                  <a:cubicBezTo>
                    <a:pt x="812800" y="241905"/>
                    <a:pt x="799321" y="274447"/>
                    <a:pt x="775327" y="298440"/>
                  </a:cubicBezTo>
                  <a:cubicBezTo>
                    <a:pt x="751333" y="322434"/>
                    <a:pt x="718791" y="335913"/>
                    <a:pt x="684859" y="335913"/>
                  </a:cubicBezTo>
                  <a:lnTo>
                    <a:pt x="127941" y="335913"/>
                  </a:lnTo>
                  <a:cubicBezTo>
                    <a:pt x="94009" y="335913"/>
                    <a:pt x="61467" y="322434"/>
                    <a:pt x="37473" y="298440"/>
                  </a:cubicBezTo>
                  <a:cubicBezTo>
                    <a:pt x="13479" y="274447"/>
                    <a:pt x="0" y="241905"/>
                    <a:pt x="0" y="2079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38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Encoder Block 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10007" y="6721165"/>
            <a:ext cx="3086100" cy="1275421"/>
            <a:chOff x="0" y="0"/>
            <a:chExt cx="812800" cy="3359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35913"/>
            </a:xfrm>
            <a:custGeom>
              <a:avLst/>
              <a:gdLst/>
              <a:ahLst/>
              <a:cxnLst/>
              <a:rect l="l" t="t" r="r" b="b"/>
              <a:pathLst>
                <a:path w="812800" h="3359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73"/>
                  </a:lnTo>
                  <a:cubicBezTo>
                    <a:pt x="812800" y="241905"/>
                    <a:pt x="799321" y="274447"/>
                    <a:pt x="775327" y="298440"/>
                  </a:cubicBezTo>
                  <a:cubicBezTo>
                    <a:pt x="751333" y="322434"/>
                    <a:pt x="718791" y="335913"/>
                    <a:pt x="684859" y="335913"/>
                  </a:cubicBezTo>
                  <a:lnTo>
                    <a:pt x="127941" y="335913"/>
                  </a:lnTo>
                  <a:cubicBezTo>
                    <a:pt x="94009" y="335913"/>
                    <a:pt x="61467" y="322434"/>
                    <a:pt x="37473" y="298440"/>
                  </a:cubicBezTo>
                  <a:cubicBezTo>
                    <a:pt x="13479" y="274447"/>
                    <a:pt x="0" y="241905"/>
                    <a:pt x="0" y="2079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38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Encoder Block 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10007" y="8291861"/>
            <a:ext cx="3086100" cy="1275421"/>
            <a:chOff x="0" y="0"/>
            <a:chExt cx="812800" cy="3359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335913"/>
            </a:xfrm>
            <a:custGeom>
              <a:avLst/>
              <a:gdLst/>
              <a:ahLst/>
              <a:cxnLst/>
              <a:rect l="l" t="t" r="r" b="b"/>
              <a:pathLst>
                <a:path w="812800" h="3359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73"/>
                  </a:lnTo>
                  <a:cubicBezTo>
                    <a:pt x="812800" y="241905"/>
                    <a:pt x="799321" y="274447"/>
                    <a:pt x="775327" y="298440"/>
                  </a:cubicBezTo>
                  <a:cubicBezTo>
                    <a:pt x="751333" y="322434"/>
                    <a:pt x="718791" y="335913"/>
                    <a:pt x="684859" y="335913"/>
                  </a:cubicBezTo>
                  <a:lnTo>
                    <a:pt x="127941" y="335913"/>
                  </a:lnTo>
                  <a:cubicBezTo>
                    <a:pt x="94009" y="335913"/>
                    <a:pt x="61467" y="322434"/>
                    <a:pt x="37473" y="298440"/>
                  </a:cubicBezTo>
                  <a:cubicBezTo>
                    <a:pt x="13479" y="274447"/>
                    <a:pt x="0" y="241905"/>
                    <a:pt x="0" y="2079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38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Encoder Block 5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51634" y="8592297"/>
            <a:ext cx="3086100" cy="1456247"/>
            <a:chOff x="0" y="79127"/>
            <a:chExt cx="812800" cy="383538"/>
          </a:xfrm>
        </p:grpSpPr>
        <p:sp>
          <p:nvSpPr>
            <p:cNvPr id="19" name="Freeform 19"/>
            <p:cNvSpPr/>
            <p:nvPr/>
          </p:nvSpPr>
          <p:spPr>
            <a:xfrm>
              <a:off x="0" y="126752"/>
              <a:ext cx="812800" cy="335913"/>
            </a:xfrm>
            <a:custGeom>
              <a:avLst/>
              <a:gdLst/>
              <a:ahLst/>
              <a:cxnLst/>
              <a:rect l="l" t="t" r="r" b="b"/>
              <a:pathLst>
                <a:path w="812800" h="3359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73"/>
                  </a:lnTo>
                  <a:cubicBezTo>
                    <a:pt x="812800" y="241905"/>
                    <a:pt x="799321" y="274447"/>
                    <a:pt x="775327" y="298440"/>
                  </a:cubicBezTo>
                  <a:cubicBezTo>
                    <a:pt x="751333" y="322434"/>
                    <a:pt x="718791" y="335913"/>
                    <a:pt x="684859" y="335913"/>
                  </a:cubicBezTo>
                  <a:lnTo>
                    <a:pt x="127941" y="335913"/>
                  </a:lnTo>
                  <a:cubicBezTo>
                    <a:pt x="94009" y="335913"/>
                    <a:pt x="61467" y="322434"/>
                    <a:pt x="37473" y="298440"/>
                  </a:cubicBezTo>
                  <a:cubicBezTo>
                    <a:pt x="13479" y="274447"/>
                    <a:pt x="0" y="241905"/>
                    <a:pt x="0" y="2079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9127"/>
              <a:ext cx="812800" cy="38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ASPP Module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93260" y="8321714"/>
            <a:ext cx="3086100" cy="1275421"/>
            <a:chOff x="0" y="0"/>
            <a:chExt cx="812800" cy="33591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335913"/>
            </a:xfrm>
            <a:custGeom>
              <a:avLst/>
              <a:gdLst/>
              <a:ahLst/>
              <a:cxnLst/>
              <a:rect l="l" t="t" r="r" b="b"/>
              <a:pathLst>
                <a:path w="812800" h="3359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73"/>
                  </a:lnTo>
                  <a:cubicBezTo>
                    <a:pt x="812800" y="241905"/>
                    <a:pt x="799321" y="274447"/>
                    <a:pt x="775327" y="298440"/>
                  </a:cubicBezTo>
                  <a:cubicBezTo>
                    <a:pt x="751333" y="322434"/>
                    <a:pt x="718791" y="335913"/>
                    <a:pt x="684859" y="335913"/>
                  </a:cubicBezTo>
                  <a:lnTo>
                    <a:pt x="127941" y="335913"/>
                  </a:lnTo>
                  <a:cubicBezTo>
                    <a:pt x="94009" y="335913"/>
                    <a:pt x="61467" y="322434"/>
                    <a:pt x="37473" y="298440"/>
                  </a:cubicBezTo>
                  <a:cubicBezTo>
                    <a:pt x="13479" y="274447"/>
                    <a:pt x="0" y="241905"/>
                    <a:pt x="0" y="2079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38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Decoder Block 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093260" y="6674818"/>
            <a:ext cx="3086100" cy="1275421"/>
            <a:chOff x="0" y="0"/>
            <a:chExt cx="812800" cy="3359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335913"/>
            </a:xfrm>
            <a:custGeom>
              <a:avLst/>
              <a:gdLst/>
              <a:ahLst/>
              <a:cxnLst/>
              <a:rect l="l" t="t" r="r" b="b"/>
              <a:pathLst>
                <a:path w="812800" h="3359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73"/>
                  </a:lnTo>
                  <a:cubicBezTo>
                    <a:pt x="812800" y="241905"/>
                    <a:pt x="799321" y="274447"/>
                    <a:pt x="775327" y="298440"/>
                  </a:cubicBezTo>
                  <a:cubicBezTo>
                    <a:pt x="751333" y="322434"/>
                    <a:pt x="718791" y="335913"/>
                    <a:pt x="684859" y="335913"/>
                  </a:cubicBezTo>
                  <a:lnTo>
                    <a:pt x="127941" y="335913"/>
                  </a:lnTo>
                  <a:cubicBezTo>
                    <a:pt x="94009" y="335913"/>
                    <a:pt x="61467" y="322434"/>
                    <a:pt x="37473" y="298440"/>
                  </a:cubicBezTo>
                  <a:cubicBezTo>
                    <a:pt x="13479" y="274447"/>
                    <a:pt x="0" y="241905"/>
                    <a:pt x="0" y="2079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38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Decoder Block 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093260" y="5143500"/>
            <a:ext cx="3086100" cy="1275421"/>
            <a:chOff x="0" y="0"/>
            <a:chExt cx="812800" cy="33591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335913"/>
            </a:xfrm>
            <a:custGeom>
              <a:avLst/>
              <a:gdLst/>
              <a:ahLst/>
              <a:cxnLst/>
              <a:rect l="l" t="t" r="r" b="b"/>
              <a:pathLst>
                <a:path w="812800" h="3359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73"/>
                  </a:lnTo>
                  <a:cubicBezTo>
                    <a:pt x="812800" y="241905"/>
                    <a:pt x="799321" y="274447"/>
                    <a:pt x="775327" y="298440"/>
                  </a:cubicBezTo>
                  <a:cubicBezTo>
                    <a:pt x="751333" y="322434"/>
                    <a:pt x="718791" y="335913"/>
                    <a:pt x="684859" y="335913"/>
                  </a:cubicBezTo>
                  <a:lnTo>
                    <a:pt x="127941" y="335913"/>
                  </a:lnTo>
                  <a:cubicBezTo>
                    <a:pt x="94009" y="335913"/>
                    <a:pt x="61467" y="322434"/>
                    <a:pt x="37473" y="298440"/>
                  </a:cubicBezTo>
                  <a:cubicBezTo>
                    <a:pt x="13479" y="274447"/>
                    <a:pt x="0" y="241905"/>
                    <a:pt x="0" y="2079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38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Decoder Block 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093260" y="2209800"/>
            <a:ext cx="3086100" cy="1275421"/>
            <a:chOff x="0" y="0"/>
            <a:chExt cx="812800" cy="33591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335913"/>
            </a:xfrm>
            <a:custGeom>
              <a:avLst/>
              <a:gdLst/>
              <a:ahLst/>
              <a:cxnLst/>
              <a:rect l="l" t="t" r="r" b="b"/>
              <a:pathLst>
                <a:path w="812800" h="3359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73"/>
                  </a:lnTo>
                  <a:cubicBezTo>
                    <a:pt x="812800" y="241905"/>
                    <a:pt x="799321" y="274447"/>
                    <a:pt x="775327" y="298440"/>
                  </a:cubicBezTo>
                  <a:cubicBezTo>
                    <a:pt x="751333" y="322434"/>
                    <a:pt x="718791" y="335913"/>
                    <a:pt x="684859" y="335913"/>
                  </a:cubicBezTo>
                  <a:lnTo>
                    <a:pt x="127941" y="335913"/>
                  </a:lnTo>
                  <a:cubicBezTo>
                    <a:pt x="94009" y="335913"/>
                    <a:pt x="61467" y="322434"/>
                    <a:pt x="37473" y="298440"/>
                  </a:cubicBezTo>
                  <a:cubicBezTo>
                    <a:pt x="13479" y="274447"/>
                    <a:pt x="0" y="241905"/>
                    <a:pt x="0" y="2079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38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Decoder Block 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93260" y="3668054"/>
            <a:ext cx="3086100" cy="1275421"/>
            <a:chOff x="0" y="0"/>
            <a:chExt cx="812800" cy="3359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335913"/>
            </a:xfrm>
            <a:custGeom>
              <a:avLst/>
              <a:gdLst/>
              <a:ahLst/>
              <a:cxnLst/>
              <a:rect l="l" t="t" r="r" b="b"/>
              <a:pathLst>
                <a:path w="812800" h="3359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7973"/>
                  </a:lnTo>
                  <a:cubicBezTo>
                    <a:pt x="812800" y="241905"/>
                    <a:pt x="799321" y="274447"/>
                    <a:pt x="775327" y="298440"/>
                  </a:cubicBezTo>
                  <a:cubicBezTo>
                    <a:pt x="751333" y="322434"/>
                    <a:pt x="718791" y="335913"/>
                    <a:pt x="684859" y="335913"/>
                  </a:cubicBezTo>
                  <a:lnTo>
                    <a:pt x="127941" y="335913"/>
                  </a:lnTo>
                  <a:cubicBezTo>
                    <a:pt x="94009" y="335913"/>
                    <a:pt x="61467" y="322434"/>
                    <a:pt x="37473" y="298440"/>
                  </a:cubicBezTo>
                  <a:cubicBezTo>
                    <a:pt x="13479" y="274447"/>
                    <a:pt x="0" y="241905"/>
                    <a:pt x="0" y="2079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12800" cy="38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LSTM Module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3553057" y="3485221"/>
            <a:ext cx="0" cy="2279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" name="AutoShape 37"/>
          <p:cNvSpPr/>
          <p:nvPr/>
        </p:nvSpPr>
        <p:spPr>
          <a:xfrm>
            <a:off x="3553057" y="4988545"/>
            <a:ext cx="0" cy="2286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" name="AutoShape 38"/>
          <p:cNvSpPr/>
          <p:nvPr/>
        </p:nvSpPr>
        <p:spPr>
          <a:xfrm>
            <a:off x="3553057" y="6492565"/>
            <a:ext cx="0" cy="2286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9" name="AutoShape 39"/>
          <p:cNvSpPr/>
          <p:nvPr/>
        </p:nvSpPr>
        <p:spPr>
          <a:xfrm>
            <a:off x="3553057" y="7996586"/>
            <a:ext cx="0" cy="2952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AutoShape 40"/>
          <p:cNvSpPr/>
          <p:nvPr/>
        </p:nvSpPr>
        <p:spPr>
          <a:xfrm>
            <a:off x="5096107" y="8929571"/>
            <a:ext cx="245552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/>
          <p:cNvSpPr/>
          <p:nvPr/>
        </p:nvSpPr>
        <p:spPr>
          <a:xfrm>
            <a:off x="10637734" y="8929571"/>
            <a:ext cx="2455526" cy="298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AutoShape 42"/>
          <p:cNvSpPr/>
          <p:nvPr/>
        </p:nvSpPr>
        <p:spPr>
          <a:xfrm flipV="1">
            <a:off x="14636310" y="7950239"/>
            <a:ext cx="0" cy="3714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" name="AutoShape 43"/>
          <p:cNvSpPr/>
          <p:nvPr/>
        </p:nvSpPr>
        <p:spPr>
          <a:xfrm flipV="1">
            <a:off x="14636310" y="6418921"/>
            <a:ext cx="0" cy="2558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4" name="AutoShape 44"/>
          <p:cNvSpPr/>
          <p:nvPr/>
        </p:nvSpPr>
        <p:spPr>
          <a:xfrm flipV="1">
            <a:off x="14636310" y="4943475"/>
            <a:ext cx="0" cy="2000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5" name="AutoShape 45"/>
          <p:cNvSpPr/>
          <p:nvPr/>
        </p:nvSpPr>
        <p:spPr>
          <a:xfrm flipV="1">
            <a:off x="14636310" y="3485221"/>
            <a:ext cx="0" cy="1828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" name="AutoShape 46"/>
          <p:cNvSpPr/>
          <p:nvPr/>
        </p:nvSpPr>
        <p:spPr>
          <a:xfrm flipV="1">
            <a:off x="3553315" y="3485221"/>
            <a:ext cx="11082994" cy="1136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7" name="AutoShape 47"/>
          <p:cNvSpPr/>
          <p:nvPr/>
        </p:nvSpPr>
        <p:spPr>
          <a:xfrm>
            <a:off x="3553057" y="8110886"/>
            <a:ext cx="9540202" cy="8485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" name="AutoShape 48"/>
          <p:cNvSpPr/>
          <p:nvPr/>
        </p:nvSpPr>
        <p:spPr>
          <a:xfrm>
            <a:off x="3602374" y="6595975"/>
            <a:ext cx="11033936" cy="13542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" name="AutoShape 49"/>
          <p:cNvSpPr/>
          <p:nvPr/>
        </p:nvSpPr>
        <p:spPr>
          <a:xfrm>
            <a:off x="3593483" y="5106595"/>
            <a:ext cx="11042827" cy="13123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0" name="AutoShape 50"/>
          <p:cNvSpPr/>
          <p:nvPr/>
        </p:nvSpPr>
        <p:spPr>
          <a:xfrm>
            <a:off x="3469036" y="1794216"/>
            <a:ext cx="84021" cy="41558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AutoShape 51"/>
          <p:cNvSpPr/>
          <p:nvPr/>
        </p:nvSpPr>
        <p:spPr>
          <a:xfrm flipV="1">
            <a:off x="14636310" y="1952625"/>
            <a:ext cx="0" cy="2571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2" name="Group 52"/>
          <p:cNvGrpSpPr/>
          <p:nvPr/>
        </p:nvGrpSpPr>
        <p:grpSpPr>
          <a:xfrm>
            <a:off x="2010265" y="1028700"/>
            <a:ext cx="3086100" cy="804158"/>
            <a:chOff x="0" y="0"/>
            <a:chExt cx="812800" cy="21179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211795"/>
            </a:xfrm>
            <a:custGeom>
              <a:avLst/>
              <a:gdLst/>
              <a:ahLst/>
              <a:cxnLst/>
              <a:rect l="l" t="t" r="r" b="b"/>
              <a:pathLst>
                <a:path w="812800" h="211795">
                  <a:moveTo>
                    <a:pt x="105897" y="0"/>
                  </a:moveTo>
                  <a:lnTo>
                    <a:pt x="706903" y="0"/>
                  </a:lnTo>
                  <a:cubicBezTo>
                    <a:pt x="765388" y="0"/>
                    <a:pt x="812800" y="47412"/>
                    <a:pt x="812800" y="105897"/>
                  </a:cubicBezTo>
                  <a:lnTo>
                    <a:pt x="812800" y="105897"/>
                  </a:lnTo>
                  <a:cubicBezTo>
                    <a:pt x="812800" y="164383"/>
                    <a:pt x="765388" y="211795"/>
                    <a:pt x="706903" y="211795"/>
                  </a:cubicBezTo>
                  <a:lnTo>
                    <a:pt x="105897" y="211795"/>
                  </a:lnTo>
                  <a:cubicBezTo>
                    <a:pt x="47412" y="211795"/>
                    <a:pt x="0" y="164383"/>
                    <a:pt x="0" y="105897"/>
                  </a:cubicBezTo>
                  <a:lnTo>
                    <a:pt x="0" y="105897"/>
                  </a:lnTo>
                  <a:cubicBezTo>
                    <a:pt x="0" y="47412"/>
                    <a:pt x="47412" y="0"/>
                    <a:pt x="105897" y="0"/>
                  </a:cubicBezTo>
                  <a:close/>
                </a:path>
              </a:pathLst>
            </a:custGeom>
            <a:solidFill>
              <a:srgbClr val="C6C7C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47625"/>
              <a:ext cx="812800" cy="2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INPUT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3093260" y="1148467"/>
            <a:ext cx="3086100" cy="804158"/>
            <a:chOff x="0" y="0"/>
            <a:chExt cx="812800" cy="211795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211795"/>
            </a:xfrm>
            <a:custGeom>
              <a:avLst/>
              <a:gdLst/>
              <a:ahLst/>
              <a:cxnLst/>
              <a:rect l="l" t="t" r="r" b="b"/>
              <a:pathLst>
                <a:path w="812800" h="211795">
                  <a:moveTo>
                    <a:pt x="105897" y="0"/>
                  </a:moveTo>
                  <a:lnTo>
                    <a:pt x="706903" y="0"/>
                  </a:lnTo>
                  <a:cubicBezTo>
                    <a:pt x="765388" y="0"/>
                    <a:pt x="812800" y="47412"/>
                    <a:pt x="812800" y="105897"/>
                  </a:cubicBezTo>
                  <a:lnTo>
                    <a:pt x="812800" y="105897"/>
                  </a:lnTo>
                  <a:cubicBezTo>
                    <a:pt x="812800" y="164383"/>
                    <a:pt x="765388" y="211795"/>
                    <a:pt x="706903" y="211795"/>
                  </a:cubicBezTo>
                  <a:lnTo>
                    <a:pt x="105897" y="211795"/>
                  </a:lnTo>
                  <a:cubicBezTo>
                    <a:pt x="47412" y="211795"/>
                    <a:pt x="0" y="164383"/>
                    <a:pt x="0" y="105897"/>
                  </a:cubicBezTo>
                  <a:lnTo>
                    <a:pt x="0" y="105897"/>
                  </a:lnTo>
                  <a:cubicBezTo>
                    <a:pt x="0" y="47412"/>
                    <a:pt x="47412" y="0"/>
                    <a:pt x="105897" y="0"/>
                  </a:cubicBezTo>
                  <a:close/>
                </a:path>
              </a:pathLst>
            </a:custGeom>
            <a:solidFill>
              <a:srgbClr val="C6C7C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47625"/>
              <a:ext cx="812800" cy="2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000000"/>
                  </a:solidFill>
                  <a:latin typeface="Alegreya Bold"/>
                  <a:ea typeface="Alegreya Bold"/>
                  <a:cs typeface="Alegreya Bold"/>
                  <a:sym typeface="Alegreya Bold"/>
                </a:rPr>
                <a:t>OUTPUT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921</Words>
  <Application>Microsoft Office PowerPoint</Application>
  <PresentationFormat>自訂</PresentationFormat>
  <Paragraphs>225</Paragraphs>
  <Slides>25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Bobby Jones</vt:lpstr>
      <vt:lpstr>Alegreya</vt:lpstr>
      <vt:lpstr>Alegreya Bold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數位訊號專案一</dc:title>
  <cp:lastModifiedBy>楊宗霖 YANG TSUNG-LIN</cp:lastModifiedBy>
  <cp:revision>3</cp:revision>
  <dcterms:created xsi:type="dcterms:W3CDTF">2006-08-16T00:00:00Z</dcterms:created>
  <dcterms:modified xsi:type="dcterms:W3CDTF">2025-04-28T15:32:20Z</dcterms:modified>
  <dc:identifier>DAGkNA1jKvs</dc:identifier>
</cp:coreProperties>
</file>